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 id="2147486817" r:id="rId70"/>
    <p:sldMasterId id="2147486832" r:id="rId71"/>
  </p:sldMasterIdLst>
  <p:notesMasterIdLst>
    <p:notesMasterId r:id="rId113"/>
  </p:notesMasterIdLst>
  <p:handoutMasterIdLst>
    <p:handoutMasterId r:id="rId114"/>
  </p:handoutMasterIdLst>
  <p:sldIdLst>
    <p:sldId id="612" r:id="rId72"/>
    <p:sldId id="644" r:id="rId73"/>
    <p:sldId id="661" r:id="rId74"/>
    <p:sldId id="615" r:id="rId75"/>
    <p:sldId id="625" r:id="rId76"/>
    <p:sldId id="626" r:id="rId77"/>
    <p:sldId id="624" r:id="rId78"/>
    <p:sldId id="618" r:id="rId79"/>
    <p:sldId id="632" r:id="rId80"/>
    <p:sldId id="631" r:id="rId81"/>
    <p:sldId id="633" r:id="rId82"/>
    <p:sldId id="634" r:id="rId83"/>
    <p:sldId id="642" r:id="rId84"/>
    <p:sldId id="643" r:id="rId85"/>
    <p:sldId id="646" r:id="rId86"/>
    <p:sldId id="645" r:id="rId87"/>
    <p:sldId id="657" r:id="rId88"/>
    <p:sldId id="647" r:id="rId89"/>
    <p:sldId id="662" r:id="rId90"/>
    <p:sldId id="648" r:id="rId91"/>
    <p:sldId id="649" r:id="rId92"/>
    <p:sldId id="650" r:id="rId93"/>
    <p:sldId id="651" r:id="rId94"/>
    <p:sldId id="653" r:id="rId95"/>
    <p:sldId id="652" r:id="rId96"/>
    <p:sldId id="654" r:id="rId97"/>
    <p:sldId id="655" r:id="rId98"/>
    <p:sldId id="656" r:id="rId99"/>
    <p:sldId id="664" r:id="rId100"/>
    <p:sldId id="663" r:id="rId101"/>
    <p:sldId id="659" r:id="rId102"/>
    <p:sldId id="617" r:id="rId103"/>
    <p:sldId id="627" r:id="rId104"/>
    <p:sldId id="628" r:id="rId105"/>
    <p:sldId id="641" r:id="rId106"/>
    <p:sldId id="640" r:id="rId107"/>
    <p:sldId id="630" r:id="rId108"/>
    <p:sldId id="665" r:id="rId109"/>
    <p:sldId id="666" r:id="rId110"/>
    <p:sldId id="616" r:id="rId111"/>
    <p:sldId id="611"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08743CD2-1945-4CFF-BBE0-360217DD9AE8}">
          <p14:sldIdLst>
            <p14:sldId id="612"/>
            <p14:sldId id="644"/>
          </p14:sldIdLst>
        </p14:section>
        <p14:section name="Introduction (Noah)" id="{79BE4364-DCF4-40D5-8997-605485B99581}">
          <p14:sldIdLst>
            <p14:sldId id="661"/>
            <p14:sldId id="615"/>
            <p14:sldId id="625"/>
            <p14:sldId id="626"/>
            <p14:sldId id="624"/>
            <p14:sldId id="618"/>
            <p14:sldId id="632"/>
            <p14:sldId id="631"/>
            <p14:sldId id="633"/>
            <p14:sldId id="634"/>
            <p14:sldId id="642"/>
            <p14:sldId id="643"/>
          </p14:sldIdLst>
        </p14:section>
        <p14:section name="Convert App (Rene)" id="{22DE5261-4D79-4357-8220-FDA3EF7B2AC6}">
          <p14:sldIdLst>
            <p14:sldId id="646"/>
            <p14:sldId id="645"/>
            <p14:sldId id="657"/>
            <p14:sldId id="647"/>
            <p14:sldId id="662"/>
            <p14:sldId id="648"/>
            <p14:sldId id="649"/>
            <p14:sldId id="650"/>
            <p14:sldId id="651"/>
            <p14:sldId id="653"/>
            <p14:sldId id="652"/>
            <p14:sldId id="654"/>
            <p14:sldId id="655"/>
            <p14:sldId id="656"/>
            <p14:sldId id="664"/>
            <p14:sldId id="663"/>
            <p14:sldId id="659"/>
          </p14:sldIdLst>
        </p14:section>
        <p14:section name="Resources (Noah)" id="{1880AAF8-63E2-4845-BE16-50BB729D7728}">
          <p14:sldIdLst>
            <p14:sldId id="617"/>
          </p14:sldIdLst>
        </p14:section>
        <p14:section name="Advanced (Noah/Rene)" id="{0FE374C3-600E-422B-B846-67E2EE073F65}">
          <p14:sldIdLst>
            <p14:sldId id="627"/>
            <p14:sldId id="628"/>
            <p14:sldId id="641"/>
            <p14:sldId id="640"/>
            <p14:sldId id="630"/>
          </p14:sldIdLst>
        </p14:section>
        <p14:section name="Widget Sample (Rene)" id="{D0E917BD-0F6D-B04E-B347-B39210121A66}">
          <p14:sldIdLst>
            <p14:sldId id="665"/>
            <p14:sldId id="666"/>
          </p14:sldIdLst>
        </p14:section>
        <p14:section name="Closing (Rene)" id="{686013E7-15D5-41EA-A73B-CBBD6875DECE}">
          <p14:sldIdLst>
            <p14:sldId id="616"/>
            <p14:sldId id="611"/>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autoAdjust="0"/>
    <p:restoredTop sz="69093" autoAdjust="0"/>
  </p:normalViewPr>
  <p:slideViewPr>
    <p:cSldViewPr snapToGrid="0" snapToObjects="1" showGuides="1">
      <p:cViewPr varScale="1">
        <p:scale>
          <a:sx n="79" d="100"/>
          <a:sy n="79" d="100"/>
        </p:scale>
        <p:origin x="2100" y="84"/>
      </p:cViewPr>
      <p:guideLst>
        <p:guide orient="horz" pos="430"/>
        <p:guide orient="horz" pos="3888"/>
        <p:guide pos="576"/>
        <p:guide pos="7104"/>
        <p:guide pos="431"/>
        <p:guide pos="7247"/>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theme" Target="theme/theme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3.xml"/><Relationship Id="rId89" Type="http://schemas.openxmlformats.org/officeDocument/2006/relationships/slide" Target="slides/slide18.xml"/><Relationship Id="rId112" Type="http://schemas.openxmlformats.org/officeDocument/2006/relationships/slide" Target="slides/slide41.xml"/><Relationship Id="rId16" Type="http://schemas.openxmlformats.org/officeDocument/2006/relationships/customXml" Target="../customXml/item16.xml"/><Relationship Id="rId107" Type="http://schemas.openxmlformats.org/officeDocument/2006/relationships/slide" Target="slides/slide3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slide" Target="slides/slide3.xml"/><Relationship Id="rId79" Type="http://schemas.openxmlformats.org/officeDocument/2006/relationships/slide" Target="slides/slide8.xml"/><Relationship Id="rId87" Type="http://schemas.openxmlformats.org/officeDocument/2006/relationships/slide" Target="slides/slide16.xml"/><Relationship Id="rId102" Type="http://schemas.openxmlformats.org/officeDocument/2006/relationships/slide" Target="slides/slide31.xml"/><Relationship Id="rId110" Type="http://schemas.openxmlformats.org/officeDocument/2006/relationships/slide" Target="slides/slide39.xml"/><Relationship Id="rId115"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1.xml"/><Relationship Id="rId90" Type="http://schemas.openxmlformats.org/officeDocument/2006/relationships/slide" Target="slides/slide19.xml"/><Relationship Id="rId95" Type="http://schemas.openxmlformats.org/officeDocument/2006/relationships/slide" Target="slides/slide24.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6.xml"/><Relationship Id="rId100" Type="http://schemas.openxmlformats.org/officeDocument/2006/relationships/slide" Target="slides/slide29.xml"/><Relationship Id="rId105" Type="http://schemas.openxmlformats.org/officeDocument/2006/relationships/slide" Target="slides/slide3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xml"/><Relationship Id="rId80" Type="http://schemas.openxmlformats.org/officeDocument/2006/relationships/slide" Target="slides/slide9.xml"/><Relationship Id="rId85" Type="http://schemas.openxmlformats.org/officeDocument/2006/relationships/slide" Target="slides/slide14.xml"/><Relationship Id="rId93" Type="http://schemas.openxmlformats.org/officeDocument/2006/relationships/slide" Target="slides/slide22.xml"/><Relationship Id="rId98" Type="http://schemas.openxmlformats.org/officeDocument/2006/relationships/slide" Target="slides/slide2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2.xml"/><Relationship Id="rId108" Type="http://schemas.openxmlformats.org/officeDocument/2006/relationships/slide" Target="slides/slide37.xml"/><Relationship Id="rId116"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Master" Target="slideMasters/slideMaster2.xml"/><Relationship Id="rId75" Type="http://schemas.openxmlformats.org/officeDocument/2006/relationships/slide" Target="slides/slide4.xml"/><Relationship Id="rId83" Type="http://schemas.openxmlformats.org/officeDocument/2006/relationships/slide" Target="slides/slide12.xml"/><Relationship Id="rId88" Type="http://schemas.openxmlformats.org/officeDocument/2006/relationships/slide" Target="slides/slide17.xml"/><Relationship Id="rId91" Type="http://schemas.openxmlformats.org/officeDocument/2006/relationships/slide" Target="slides/slide20.xml"/><Relationship Id="rId96" Type="http://schemas.openxmlformats.org/officeDocument/2006/relationships/slide" Target="slides/slide25.xml"/><Relationship Id="rId111" Type="http://schemas.openxmlformats.org/officeDocument/2006/relationships/slide" Target="slides/slide4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35.xml"/><Relationship Id="rId114" Type="http://schemas.openxmlformats.org/officeDocument/2006/relationships/handoutMaster" Target="handoutMasters/handout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2.xml"/><Relationship Id="rId78" Type="http://schemas.openxmlformats.org/officeDocument/2006/relationships/slide" Target="slides/slide7.xml"/><Relationship Id="rId81" Type="http://schemas.openxmlformats.org/officeDocument/2006/relationships/slide" Target="slides/slide10.xml"/><Relationship Id="rId86" Type="http://schemas.openxmlformats.org/officeDocument/2006/relationships/slide" Target="slides/slide15.xml"/><Relationship Id="rId94" Type="http://schemas.openxmlformats.org/officeDocument/2006/relationships/slide" Target="slides/slide23.xml"/><Relationship Id="rId99" Type="http://schemas.openxmlformats.org/officeDocument/2006/relationships/slide" Target="slides/slide28.xml"/><Relationship Id="rId101" Type="http://schemas.openxmlformats.org/officeDocument/2006/relationships/slide" Target="slides/slide30.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38.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5.xml"/><Relationship Id="rId97" Type="http://schemas.openxmlformats.org/officeDocument/2006/relationships/slide" Target="slides/slide26.xml"/><Relationship Id="rId104" Type="http://schemas.openxmlformats.org/officeDocument/2006/relationships/slide" Target="slides/slide33.xml"/><Relationship Id="rId7" Type="http://schemas.openxmlformats.org/officeDocument/2006/relationships/customXml" Target="../customXml/item7.xml"/><Relationship Id="rId71" Type="http://schemas.openxmlformats.org/officeDocument/2006/relationships/slideMaster" Target="slideMasters/slideMaster3.xml"/><Relationship Id="rId92" Type="http://schemas.openxmlformats.org/officeDocument/2006/relationships/slide" Target="slides/slide21.xml"/><Relationship Id="rId2" Type="http://schemas.openxmlformats.org/officeDocument/2006/relationships/customXml" Target="../customXml/item2.xml"/><Relationship Id="rId29" Type="http://schemas.openxmlformats.org/officeDocument/2006/relationships/customXml" Target="../customXml/item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9/27/2018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dirty="0"/>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9/27/2018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a:ea typeface="+mn-ea"/>
                <a:cs typeface="+mn-cs"/>
              </a:rPr>
              <a:t>September’s GeoDev Webinar, "</a:t>
            </a:r>
            <a:r>
              <a:rPr lang="en-US" sz="1200" dirty="0">
                <a:solidFill>
                  <a:schemeClr val="bg2">
                    <a:lumMod val="20000"/>
                    <a:lumOff val="80000"/>
                  </a:schemeClr>
                </a:solidFill>
              </a:rPr>
              <a:t>Using TypeScript with the ArcGIS API for JavaScript”, with Rene Rubalcava and Noah Sager.</a:t>
            </a:r>
          </a:p>
          <a:p>
            <a:endParaRPr lang="en-US" sz="1200" dirty="0">
              <a:solidFill>
                <a:schemeClr val="bg2">
                  <a:lumMod val="20000"/>
                  <a:lumOff val="80000"/>
                </a:schemeClr>
              </a:solidFill>
            </a:endParaRPr>
          </a:p>
          <a:p>
            <a:r>
              <a:rPr lang="en-US" dirty="0"/>
              <a:t>https://www.esri.com/en-us/landing-page/product/2018/geodev-webinar-series/using-typescript-with-the-arcgis-api-for-javascript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25928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lgn="l" eaLnBrk="0" hangingPunct="0">
              <a:lnSpc>
                <a:spcPts val="1800"/>
              </a:lnSpc>
              <a:buFont typeface="+mj-lt"/>
              <a:buAutoNum type="arabicPeriod"/>
            </a:pPr>
            <a:r>
              <a:rPr lang="en-US" sz="1200" dirty="0">
                <a:ea typeface="+mn-ea"/>
                <a:cs typeface="+mn-cs"/>
              </a:rPr>
              <a:t> TypeScript adds </a:t>
            </a:r>
            <a:r>
              <a:rPr lang="en-US" sz="1200" dirty="0">
                <a:solidFill>
                  <a:schemeClr val="bg1"/>
                </a:solidFill>
                <a:ea typeface="+mn-ea"/>
                <a:cs typeface="+mn-cs"/>
              </a:rPr>
              <a:t> </a:t>
            </a:r>
            <a:r>
              <a:rPr lang="en-US" sz="1200" dirty="0">
                <a:solidFill>
                  <a:schemeClr val="bg1">
                    <a:lumMod val="75000"/>
                    <a:lumOff val="25000"/>
                  </a:schemeClr>
                </a:solidFill>
                <a:ea typeface="+mn-ea"/>
                <a:cs typeface="+mn-cs"/>
              </a:rPr>
              <a:t>type</a:t>
            </a:r>
            <a:r>
              <a:rPr lang="en-US" sz="1200" dirty="0">
                <a:solidFill>
                  <a:schemeClr val="bg1"/>
                </a:solidFill>
                <a:ea typeface="+mn-ea"/>
                <a:cs typeface="+mn-cs"/>
              </a:rPr>
              <a:t> </a:t>
            </a:r>
            <a:r>
              <a:rPr lang="en-US" sz="1200" dirty="0">
                <a:ea typeface="+mn-ea"/>
                <a:cs typeface="+mn-cs"/>
              </a:rPr>
              <a:t> support to JavaScript</a:t>
            </a:r>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r>
              <a:rPr lang="en-US" sz="1200" dirty="0"/>
              <a:t> Enhanced IDE support</a:t>
            </a: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r>
              <a:rPr lang="en-US" sz="1200" dirty="0">
                <a:ea typeface="+mn-ea"/>
                <a:cs typeface="+mn-cs"/>
              </a:rPr>
              <a:t> Makes use of the latest JavaScript features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971637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Error. Visual Studio Code shows error message in compiler. </a:t>
            </a:r>
          </a:p>
          <a:p>
            <a:endParaRPr lang="en-US" dirty="0"/>
          </a:p>
          <a:p>
            <a:r>
              <a:rPr lang="en-US" dirty="0"/>
              <a:t>We tried to pass a variable of type `integer` to a function that expected a variable of type `string`.</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44489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lgn="l" eaLnBrk="0" hangingPunct="0">
              <a:lnSpc>
                <a:spcPts val="1800"/>
              </a:lnSpc>
              <a:buFont typeface="+mj-lt"/>
              <a:buAutoNum type="arabicPeriod"/>
            </a:pPr>
            <a:r>
              <a:rPr lang="en-US" sz="1200" dirty="0">
                <a:ea typeface="+mn-ea"/>
                <a:cs typeface="+mn-cs"/>
              </a:rPr>
              <a:t> TypeScript adds </a:t>
            </a:r>
            <a:r>
              <a:rPr lang="en-US" sz="1200" dirty="0">
                <a:solidFill>
                  <a:schemeClr val="bg1"/>
                </a:solidFill>
                <a:ea typeface="+mn-ea"/>
                <a:cs typeface="+mn-cs"/>
              </a:rPr>
              <a:t> </a:t>
            </a:r>
            <a:r>
              <a:rPr lang="en-US" sz="1200" dirty="0">
                <a:solidFill>
                  <a:schemeClr val="bg1">
                    <a:lumMod val="75000"/>
                    <a:lumOff val="25000"/>
                  </a:schemeClr>
                </a:solidFill>
                <a:ea typeface="+mn-ea"/>
                <a:cs typeface="+mn-cs"/>
              </a:rPr>
              <a:t>type</a:t>
            </a:r>
            <a:r>
              <a:rPr lang="en-US" sz="1200" dirty="0">
                <a:solidFill>
                  <a:schemeClr val="bg1"/>
                </a:solidFill>
                <a:ea typeface="+mn-ea"/>
                <a:cs typeface="+mn-cs"/>
              </a:rPr>
              <a:t> </a:t>
            </a:r>
            <a:r>
              <a:rPr lang="en-US" sz="1200" dirty="0">
                <a:ea typeface="+mn-ea"/>
                <a:cs typeface="+mn-cs"/>
              </a:rPr>
              <a:t> support to JavaScript</a:t>
            </a:r>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r>
              <a:rPr lang="en-US" sz="1200" dirty="0"/>
              <a:t> Enhanced IDE support</a:t>
            </a: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r>
              <a:rPr lang="en-US" sz="1200" dirty="0">
                <a:ea typeface="+mn-ea"/>
                <a:cs typeface="+mn-cs"/>
              </a:rPr>
              <a:t> Makes use of the latest JavaScript features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853835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Async</a:t>
            </a:r>
            <a:r>
              <a:rPr lang="en-US" dirty="0"/>
              <a:t>/await</a:t>
            </a:r>
          </a:p>
          <a:p>
            <a:r>
              <a:rPr lang="en-US" dirty="0"/>
              <a:t>Dynamic imports</a:t>
            </a:r>
          </a:p>
          <a:p>
            <a:r>
              <a:rPr lang="en-US" dirty="0"/>
              <a:t>Es5/es6/es7/es8</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47659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Async</a:t>
            </a:r>
            <a:r>
              <a:rPr lang="en-US" dirty="0"/>
              <a:t>/await</a:t>
            </a:r>
          </a:p>
          <a:p>
            <a:r>
              <a:rPr lang="en-US" dirty="0"/>
              <a:t>Dynamic imports</a:t>
            </a:r>
          </a:p>
          <a:p>
            <a:r>
              <a:rPr lang="en-US" dirty="0"/>
              <a:t>Es5/es6/es7/es8</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0017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3267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60633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839934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073817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75893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a:ea typeface="+mn-ea"/>
                <a:cs typeface="+mn-cs"/>
              </a:rPr>
              <a:t>September’s GeoDev Webinar, "</a:t>
            </a:r>
            <a:r>
              <a:rPr lang="en-US" sz="1200" dirty="0">
                <a:solidFill>
                  <a:schemeClr val="bg2">
                    <a:lumMod val="20000"/>
                    <a:lumOff val="80000"/>
                  </a:schemeClr>
                </a:solidFill>
              </a:rPr>
              <a:t>Using TypeScript with the ArcGIS API for JavaScript”, with Rene Rubalcava and Noah Sager.</a:t>
            </a:r>
          </a:p>
          <a:p>
            <a:endParaRPr lang="en-US" sz="1200" dirty="0">
              <a:solidFill>
                <a:schemeClr val="bg2">
                  <a:lumMod val="20000"/>
                  <a:lumOff val="80000"/>
                </a:schemeClr>
              </a:solidFill>
            </a:endParaRPr>
          </a:p>
          <a:p>
            <a:r>
              <a:rPr lang="en-US" dirty="0"/>
              <a:t>https://www.esri.com/en-us/landing-page/product/2018/geodev-webinar-series/using-typescript-with-the-arcgis-api-for-javascript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4002789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58211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016738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2819635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452237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137574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652907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12590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4132678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610456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379236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lgn="l" eaLnBrk="0" hangingPunct="0">
              <a:lnSpc>
                <a:spcPts val="1800"/>
              </a:lnSpc>
              <a:buFont typeface="+mj-lt"/>
              <a:buNone/>
            </a:pPr>
            <a:r>
              <a:rPr lang="en-US" sz="1200" dirty="0">
                <a:ea typeface="+mn-ea"/>
                <a:cs typeface="+mn-cs"/>
              </a:rPr>
              <a:t>There is no hidden agenda.</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774971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807092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3740141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Resources for JS API + TypeScript (each image hyperlinks to the appropriate online resource).</a:t>
            </a:r>
          </a:p>
          <a:p>
            <a:endParaRPr lang="en-US" dirty="0"/>
          </a:p>
          <a:p>
            <a:r>
              <a:rPr lang="en-US" dirty="0"/>
              <a:t>+webpack demo one</a:t>
            </a:r>
          </a:p>
          <a:p>
            <a:r>
              <a:rPr lang="en-US" dirty="0"/>
              <a:t>+cli blog</a:t>
            </a:r>
          </a:p>
          <a:p>
            <a:r>
              <a:rPr lang="en-US" dirty="0" err="1"/>
              <a:t>Api</a:t>
            </a:r>
            <a:r>
              <a:rPr lang="en-US" dirty="0"/>
              <a:t>-resources can be updated day-of</a:t>
            </a:r>
          </a:p>
          <a:p>
            <a:r>
              <a:rPr lang="en-US" dirty="0"/>
              <a:t>Takes a couples of days to </a:t>
            </a:r>
            <a:r>
              <a:rPr lang="en-US" dirty="0" err="1"/>
              <a:t>npm</a:t>
            </a:r>
            <a:r>
              <a:rPr lang="en-US" dirty="0"/>
              <a:t> install </a:t>
            </a:r>
            <a:r>
              <a:rPr lang="en-US" dirty="0" err="1"/>
              <a:t>typings</a:t>
            </a:r>
            <a:endParaRPr lang="en-US" dirty="0"/>
          </a:p>
          <a:p>
            <a:endParaRPr lang="en-US" dirty="0"/>
          </a:p>
          <a:p>
            <a:r>
              <a:rPr lang="en-US" dirty="0"/>
              <a:t>+</a:t>
            </a:r>
          </a:p>
          <a:p>
            <a:r>
              <a:rPr lang="en-US" dirty="0"/>
              <a:t>https://developers.arcgis.com/javascript/latest/guide/custom-widget/index.html</a:t>
            </a:r>
          </a:p>
          <a:p>
            <a:r>
              <a:rPr lang="en-US" dirty="0"/>
              <a:t>https://developers.arcgis.com/javascript/latest/guide/implementing-accessor/index.html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390983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bg1"/>
                </a:solidFill>
                <a:effectLst/>
                <a:latin typeface="Arial"/>
                <a:ea typeface="+mn-ea"/>
                <a:cs typeface="+mn-cs"/>
              </a:rPr>
              <a:t>Accessor aims to make developing classes easy by providing a mechanism to get, set, and watch properties.</a:t>
            </a:r>
          </a:p>
          <a:p>
            <a:endParaRPr lang="en-US" sz="1200" b="0" i="0" kern="1200" dirty="0">
              <a:solidFill>
                <a:schemeClr val="bg1"/>
              </a:solidFill>
              <a:effectLst/>
              <a:latin typeface="Arial"/>
              <a:ea typeface="+mn-ea"/>
              <a:cs typeface="+mn-cs"/>
            </a:endParaRPr>
          </a:p>
          <a:p>
            <a:r>
              <a:rPr lang="en-US" sz="1200" b="0" i="0" kern="1200" dirty="0">
                <a:solidFill>
                  <a:schemeClr val="bg1"/>
                </a:solidFill>
                <a:effectLst/>
                <a:latin typeface="Arial"/>
                <a:ea typeface="+mn-ea"/>
                <a:cs typeface="+mn-cs"/>
              </a:rPr>
              <a:t>Accessor is an abstract class that facilitates the access to instance properties as well as a mechanism to watch for property changes. Every sub-class of Accessor defines properties that are directly accessible or by using the get() and set() methods. It is possible to watch for a property changes by using the watch() method.</a:t>
            </a:r>
          </a:p>
          <a:p>
            <a:endParaRPr lang="en-US" dirty="0"/>
          </a:p>
          <a:p>
            <a:r>
              <a:rPr lang="en-US" dirty="0"/>
              <a:t>https://developers.arcgis.com/javascript/latest/guide/implementing-accessor/index.html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431396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module contains Accessor TypeScript decorators. Decorators allow us to define and/or modify behavior of existing properties, methods, and constructors at design time.</a:t>
            </a:r>
          </a:p>
          <a:p>
            <a:endParaRPr lang="en-US" dirty="0"/>
          </a:p>
          <a:p>
            <a:r>
              <a:rPr lang="en-US" dirty="0"/>
              <a:t>https://developers.arcgis.com/javascript/latest/api-reference/esri-core-accessorSupport-decorators.html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232681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a:ea typeface="+mn-ea"/>
                <a:cs typeface="+mn-cs"/>
              </a:rPr>
              <a:t>A property decorator that creates a two-way binding between the property it decorates and an inner property of one of its members.</a:t>
            </a:r>
          </a:p>
          <a:p>
            <a:endParaRPr lang="en-US" dirty="0"/>
          </a:p>
          <a:p>
            <a:r>
              <a:rPr lang="en-US" dirty="0"/>
              <a:t>https://developers.arcgis.com/javascript/latest/api-reference/esri-core-accessorSupport-decorators.html#aliasOf</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945098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convenience decorator is used to define an Accessor property. Any property defined with this decorator can now be get and set. </a:t>
            </a:r>
          </a:p>
          <a:p>
            <a:endParaRPr lang="en-US" dirty="0"/>
          </a:p>
          <a:p>
            <a:r>
              <a:rPr lang="en-US" dirty="0"/>
              <a:t>In addition, you can watch for any property changes. Many times this decorator is used in conjunction with the @</a:t>
            </a:r>
            <a:r>
              <a:rPr lang="en-US" dirty="0" err="1"/>
              <a:t>renderable</a:t>
            </a:r>
            <a:r>
              <a:rPr lang="en-US" dirty="0"/>
              <a:t> decorator.</a:t>
            </a:r>
          </a:p>
          <a:p>
            <a:endParaRPr lang="en-US" dirty="0"/>
          </a:p>
          <a:p>
            <a:r>
              <a:rPr lang="en-US" dirty="0"/>
              <a:t>https://developers.arcgis.com/javascript/latest/api-reference/esri-core-accessorSupport-decorators.html#property</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447300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https://developers.arcgis.com/javascript/latest/guide/custom-widget/index.html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3355371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4245971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64002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a:t>Quick intro to the ArcGIS API for JavaScript. </a:t>
            </a:r>
            <a:r>
              <a:rPr lang="en-US" sz="1200" kern="1200" dirty="0">
                <a:solidFill>
                  <a:schemeClr val="tx1"/>
                </a:solidFill>
                <a:effectLst/>
                <a:latin typeface="Arial"/>
                <a:ea typeface="+mn-ea"/>
                <a:cs typeface="+mn-cs"/>
              </a:rPr>
              <a:t>In the last year, this API has grown with new client-side processing capabilities such as a projection engine, and the ability to query and summarize data on the client. It uses modern browser technology to enable powerful workflows with optimized performance to display large quantities of data in the view with dynamically updated visualization. This is going to open up broadly the use of GIS across society.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650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a:ea typeface="+mn-ea"/>
                <a:cs typeface="+mn-cs"/>
              </a:rPr>
              <a:t>W</a:t>
            </a:r>
            <a:r>
              <a:rPr lang="en-US" sz="1200" kern="1200" dirty="0">
                <a:solidFill>
                  <a:schemeClr val="tx1"/>
                </a:solidFill>
                <a:effectLst/>
                <a:latin typeface="Arial"/>
                <a:ea typeface="+mn-ea"/>
                <a:cs typeface="+mn-cs"/>
              </a:rPr>
              <a:t>e</a:t>
            </a:r>
            <a:r>
              <a:rPr lang="en-US" sz="1200" kern="1200">
                <a:solidFill>
                  <a:schemeClr val="tx1"/>
                </a:solidFill>
                <a:effectLst/>
                <a:latin typeface="Arial"/>
                <a:ea typeface="+mn-ea"/>
                <a:cs typeface="+mn-cs"/>
              </a:rPr>
              <a:t> </a:t>
            </a:r>
            <a:r>
              <a:rPr lang="en-US" sz="1200" kern="1200" dirty="0">
                <a:solidFill>
                  <a:schemeClr val="tx1"/>
                </a:solidFill>
                <a:effectLst/>
                <a:latin typeface="Arial"/>
                <a:ea typeface="+mn-ea"/>
                <a:cs typeface="+mn-cs"/>
              </a:rPr>
              <a:t>want to close with this quote attributed to Charles Darwin. "It's not the strongest of species that survive, nor the most intelligent, but the ones that are most responsive to change."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23426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science of where it’s at.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dirty="0"/>
          </a:p>
        </p:txBody>
      </p:sp>
    </p:spTree>
    <p:extLst>
      <p:ext uri="{BB962C8B-B14F-4D97-AF65-F5344CB8AC3E}">
        <p14:creationId xmlns:p14="http://schemas.microsoft.com/office/powerpoint/2010/main" val="680487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Quick intro to the SDK for the ArcGIS API for JavaScript – 4.9</a:t>
            </a:r>
          </a:p>
          <a:p>
            <a:r>
              <a:rPr lang="en-US" dirty="0"/>
              <a:t>https://developers.arcgis.com/javascript/latest/guide/index.html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24231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TypeScript is an open-source programming language developed and maintained by Microsoft. It is a strict syntactical superset of JavaScript, and adds optional static typing to the language.</a:t>
            </a:r>
          </a:p>
          <a:p>
            <a:endParaRPr lang="en-US" dirty="0"/>
          </a:p>
          <a:p>
            <a:r>
              <a:rPr lang="en-US" dirty="0"/>
              <a:t>TypeScript is designed for development of large applications and </a:t>
            </a:r>
            <a:r>
              <a:rPr lang="en-US" dirty="0" err="1"/>
              <a:t>transcompiles</a:t>
            </a:r>
            <a:r>
              <a:rPr lang="en-US" dirty="0"/>
              <a:t> to JavaScript. As TypeScript is a superset of JavaScript, existing JavaScript programs are also valid TypeScript programs. TypeScript may be used to develop JavaScript applications for both client-side and server-side (Node.js) execution.</a:t>
            </a:r>
          </a:p>
          <a:p>
            <a:endParaRPr lang="en-US" dirty="0"/>
          </a:p>
          <a:p>
            <a:r>
              <a:rPr lang="en-US" dirty="0"/>
              <a:t>TypeScript supports definition files that can contain type information of existing JavaScript libraries, much like C++ header files can describe the structure of existing object files. This enables other programs to use the values defined in the files as if they were statically typed TypeScript entities. There are third-party header files for popular libraries such as jQuery, MongoDB, and D3.js. TypeScript headers for the Node.js basic modules are also available, allowing development of Node.js programs within TypeScript.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54760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a:ea typeface="+mn-ea"/>
                <a:cs typeface="+mn-cs"/>
              </a:rPr>
              <a:t>TypeScript has a unique philosophy compared to other languages that compile to JavaScript. JavaScript code is valid TypeScript code; TypeScript is a superset of JavaScript.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You can </a:t>
            </a:r>
            <a:r>
              <a:rPr lang="en-US" sz="1200" b="0" i="1" kern="1200" dirty="0">
                <a:solidFill>
                  <a:schemeClr val="tx1"/>
                </a:solidFill>
                <a:effectLst/>
                <a:latin typeface="Arial"/>
                <a:ea typeface="+mn-ea"/>
                <a:cs typeface="+mn-cs"/>
              </a:rPr>
              <a:t>almost</a:t>
            </a:r>
            <a:r>
              <a:rPr lang="en-US" sz="1200" b="0" i="0" kern="1200" dirty="0">
                <a:solidFill>
                  <a:schemeClr val="tx1"/>
                </a:solidFill>
                <a:effectLst/>
                <a:latin typeface="Arial"/>
                <a:ea typeface="+mn-ea"/>
                <a:cs typeface="+mn-cs"/>
              </a:rPr>
              <a:t> rename your </a:t>
            </a:r>
            <a:r>
              <a:rPr lang="en-US" dirty="0"/>
              <a:t>.</a:t>
            </a:r>
            <a:r>
              <a:rPr lang="en-US" dirty="0" err="1"/>
              <a:t>js</a:t>
            </a:r>
            <a:r>
              <a:rPr lang="en-US" sz="1200" b="0" i="0" kern="1200" dirty="0">
                <a:solidFill>
                  <a:schemeClr val="tx1"/>
                </a:solidFill>
                <a:effectLst/>
                <a:latin typeface="Arial"/>
                <a:ea typeface="+mn-ea"/>
                <a:cs typeface="+mn-cs"/>
              </a:rPr>
              <a:t> files to </a:t>
            </a:r>
            <a:r>
              <a:rPr lang="en-US" dirty="0"/>
              <a:t>.</a:t>
            </a:r>
            <a:r>
              <a:rPr lang="en-US" dirty="0" err="1"/>
              <a:t>ts</a:t>
            </a:r>
            <a:r>
              <a:rPr lang="en-US" sz="1200" b="0" i="0" kern="1200" dirty="0">
                <a:solidFill>
                  <a:schemeClr val="tx1"/>
                </a:solidFill>
                <a:effectLst/>
                <a:latin typeface="Arial"/>
                <a:ea typeface="+mn-ea"/>
                <a:cs typeface="+mn-cs"/>
              </a:rPr>
              <a:t> files and start using TypeScript.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TypeScript files are compiled to readable JavaScript, so that migration back is possible and understanding the compiled TypeScript is not hard at all.</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 TypeScript builds on the successes of JavaScript while improving on its weaknesses.</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Image links to </a:t>
            </a:r>
            <a:r>
              <a:rPr lang="en-US" sz="1200" b="0" i="0" kern="1200" dirty="0" err="1">
                <a:solidFill>
                  <a:schemeClr val="tx1"/>
                </a:solidFill>
                <a:effectLst/>
                <a:latin typeface="Arial"/>
                <a:ea typeface="+mn-ea"/>
                <a:cs typeface="+mn-cs"/>
              </a:rPr>
              <a:t>StackOverflow</a:t>
            </a:r>
            <a:r>
              <a:rPr lang="en-US" sz="1200" b="0" i="0" kern="1200" dirty="0">
                <a:solidFill>
                  <a:schemeClr val="tx1"/>
                </a:solidFill>
                <a:effectLst/>
                <a:latin typeface="Arial"/>
                <a:ea typeface="+mn-ea"/>
                <a:cs typeface="+mn-cs"/>
              </a:rPr>
              <a:t> discussion: https://stackoverflow.com/questions/12694530/what-is-typescript-and-why-would-i-use-it-in-place-of-javascript/35048303#35048303</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57510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lgn="l" eaLnBrk="0" hangingPunct="0">
              <a:lnSpc>
                <a:spcPts val="1800"/>
              </a:lnSpc>
              <a:buFont typeface="+mj-lt"/>
              <a:buAutoNum type="arabicPeriod"/>
            </a:pPr>
            <a:r>
              <a:rPr lang="en-US" sz="1200" dirty="0">
                <a:ea typeface="+mn-ea"/>
                <a:cs typeface="+mn-cs"/>
              </a:rPr>
              <a:t> TypeScript adds </a:t>
            </a:r>
            <a:r>
              <a:rPr lang="en-US" sz="1200" dirty="0">
                <a:solidFill>
                  <a:schemeClr val="bg1"/>
                </a:solidFill>
                <a:ea typeface="+mn-ea"/>
                <a:cs typeface="+mn-cs"/>
              </a:rPr>
              <a:t> </a:t>
            </a:r>
            <a:r>
              <a:rPr lang="en-US" sz="1200" dirty="0">
                <a:solidFill>
                  <a:schemeClr val="bg1">
                    <a:lumMod val="75000"/>
                    <a:lumOff val="25000"/>
                  </a:schemeClr>
                </a:solidFill>
                <a:ea typeface="+mn-ea"/>
                <a:cs typeface="+mn-cs"/>
              </a:rPr>
              <a:t>type</a:t>
            </a:r>
            <a:r>
              <a:rPr lang="en-US" sz="1200" dirty="0">
                <a:solidFill>
                  <a:schemeClr val="bg1"/>
                </a:solidFill>
                <a:ea typeface="+mn-ea"/>
                <a:cs typeface="+mn-cs"/>
              </a:rPr>
              <a:t> </a:t>
            </a:r>
            <a:r>
              <a:rPr lang="en-US" sz="1200" dirty="0">
                <a:ea typeface="+mn-ea"/>
                <a:cs typeface="+mn-cs"/>
              </a:rPr>
              <a:t> support to JavaScript</a:t>
            </a:r>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r>
              <a:rPr lang="en-US" sz="1200" dirty="0"/>
              <a:t> Enhanced IDE support</a:t>
            </a: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r>
              <a:rPr lang="en-US" sz="1200" dirty="0">
                <a:ea typeface="+mn-ea"/>
                <a:cs typeface="+mn-cs"/>
              </a:rPr>
              <a:t> Makes use of the latest JavaScript features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38139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Function takes two parameters. One of type `string` and one of type `</a:t>
            </a:r>
            <a:r>
              <a:rPr lang="en-US" dirty="0" err="1"/>
              <a:t>boolean</a:t>
            </a:r>
            <a:r>
              <a:rPr lang="en-US" dirty="0"/>
              <a: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100779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9/27/2018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9/27/2018</a:t>
            </a:fld>
            <a:endParaRPr lang="en-US" dirty="0"/>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9/27/2018</a:t>
            </a:fld>
            <a:endParaRPr lang="en-US" dirty="0"/>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9/27/2018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9/27/2018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r="3940"/>
          <a:stretch/>
        </p:blipFill>
        <p:spPr>
          <a:xfrm>
            <a:off x="10013894" y="572078"/>
            <a:ext cx="1274495" cy="465533"/>
          </a:xfrm>
          <a:prstGeom prst="rect">
            <a:avLst/>
          </a:prstGeom>
        </p:spPr>
      </p:pic>
    </p:spTree>
    <p:extLst>
      <p:ext uri="{BB962C8B-B14F-4D97-AF65-F5344CB8AC3E}">
        <p14:creationId xmlns:p14="http://schemas.microsoft.com/office/powerpoint/2010/main" val="158596847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26155748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414369983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944472467"/>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7637873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9/27/2018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98589405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47356497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47715815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88486866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5277004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50548559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58443646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947620904"/>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584174863"/>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r="3940"/>
          <a:stretch/>
        </p:blipFill>
        <p:spPr>
          <a:xfrm>
            <a:off x="10013894" y="572078"/>
            <a:ext cx="1274495" cy="465533"/>
          </a:xfrm>
          <a:prstGeom prst="rect">
            <a:avLst/>
          </a:prstGeom>
        </p:spPr>
      </p:pic>
    </p:spTree>
    <p:extLst>
      <p:ext uri="{BB962C8B-B14F-4D97-AF65-F5344CB8AC3E}">
        <p14:creationId xmlns:p14="http://schemas.microsoft.com/office/powerpoint/2010/main" val="289141536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9/27/2018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994534308"/>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46929428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41442474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788867699"/>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5473818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88640776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389064372"/>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412793253"/>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813663032"/>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63189400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9/27/2018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907470702"/>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595859740"/>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54206321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9/27/2018</a:t>
            </a:fld>
            <a:endParaRPr lang="en-US" dirty="0"/>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9/27/2018</a:t>
            </a:fld>
            <a:endParaRPr lang="en-US" dirty="0"/>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9/27/2018</a:t>
            </a:fld>
            <a:endParaRPr lang="en-US" dirty="0"/>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9/27/2018</a:t>
            </a:fld>
            <a:endParaRPr lang="en-US" dirty="0"/>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9/27/2018</a:t>
            </a:fld>
            <a:endParaRPr lang="en-US" dirty="0"/>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9/27/2018</a:t>
            </a:fld>
            <a:endParaRPr lang="en-US" dirty="0"/>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640051325"/>
      </p:ext>
    </p:extLst>
  </p:cSld>
  <p:clrMap bg1="dk1" tx1="lt1" bg2="dk2" tx2="lt2" accent1="accent1" accent2="accent2" accent3="accent3" accent4="accent4" accent5="accent5" accent6="accent6" hlink="hlink" folHlink="folHlink"/>
  <p:sldLayoutIdLst>
    <p:sldLayoutId id="2147486818" r:id="rId1"/>
    <p:sldLayoutId id="2147486819" r:id="rId2"/>
    <p:sldLayoutId id="2147486820" r:id="rId3"/>
    <p:sldLayoutId id="2147486821" r:id="rId4"/>
    <p:sldLayoutId id="2147486822" r:id="rId5"/>
    <p:sldLayoutId id="2147486823" r:id="rId6"/>
    <p:sldLayoutId id="2147486824" r:id="rId7"/>
    <p:sldLayoutId id="2147486825" r:id="rId8"/>
    <p:sldLayoutId id="2147486826" r:id="rId9"/>
    <p:sldLayoutId id="2147486827" r:id="rId10"/>
    <p:sldLayoutId id="2147486828" r:id="rId11"/>
    <p:sldLayoutId id="2147486829" r:id="rId12"/>
    <p:sldLayoutId id="2147486830" r:id="rId13"/>
    <p:sldLayoutId id="2147486831" r:id="rId14"/>
  </p:sldLayoutIdLst>
  <p:transition spd="med">
    <p:fade/>
  </p:transition>
  <p:hf sldNum="0" hdr="0" ftr="0" dt="0"/>
  <p:txStyles>
    <p:titleStyle>
      <a:lvl1pPr algn="l" defTabSz="457200" rtl="0" eaLnBrk="1" latinLnBrk="0" hangingPunct="1">
        <a:lnSpc>
          <a:spcPct val="100000"/>
        </a:lnSpc>
        <a:spcBef>
          <a:spcPct val="0"/>
        </a:spcBef>
        <a:buNone/>
        <a:defRPr sz="2400" b="1" kern="1200" baseline="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baseline="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baseline="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baseline="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992399252"/>
      </p:ext>
    </p:extLst>
  </p:cSld>
  <p:clrMap bg1="dk1" tx1="lt1" bg2="dk2" tx2="lt2" accent1="accent1" accent2="accent2" accent3="accent3" accent4="accent4" accent5="accent5" accent6="accent6" hlink="hlink" folHlink="folHlink"/>
  <p:sldLayoutIdLst>
    <p:sldLayoutId id="2147486833" r:id="rId1"/>
    <p:sldLayoutId id="2147486834" r:id="rId2"/>
    <p:sldLayoutId id="2147486835" r:id="rId3"/>
    <p:sldLayoutId id="2147486836" r:id="rId4"/>
    <p:sldLayoutId id="2147486837" r:id="rId5"/>
    <p:sldLayoutId id="2147486838" r:id="rId6"/>
    <p:sldLayoutId id="2147486839" r:id="rId7"/>
    <p:sldLayoutId id="2147486840" r:id="rId8"/>
    <p:sldLayoutId id="2147486841" r:id="rId9"/>
    <p:sldLayoutId id="2147486842" r:id="rId10"/>
    <p:sldLayoutId id="2147486843" r:id="rId11"/>
    <p:sldLayoutId id="2147486844" r:id="rId12"/>
    <p:sldLayoutId id="2147486845" r:id="rId13"/>
    <p:sldLayoutId id="2147486846" r:id="rId14"/>
  </p:sldLayoutIdLst>
  <p:transition spd="med">
    <p:fade/>
  </p:transition>
  <p:hf sldNum="0" hdr="0" ftr="0" dt="0"/>
  <p:txStyles>
    <p:titleStyle>
      <a:lvl1pPr algn="l" defTabSz="457200" rtl="0" eaLnBrk="1" latinLnBrk="0" hangingPunct="1">
        <a:lnSpc>
          <a:spcPct val="100000"/>
        </a:lnSpc>
        <a:spcBef>
          <a:spcPct val="0"/>
        </a:spcBef>
        <a:buNone/>
        <a:defRPr sz="2400" b="1" kern="1200" baseline="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baseline="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baseline="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baseline="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odoe.net/blog/using-typescript-esrijs-4/" TargetMode="External"/><Relationship Id="rId18" Type="http://schemas.openxmlformats.org/officeDocument/2006/relationships/image" Target="../media/image45.png"/><Relationship Id="rId3" Type="http://schemas.openxmlformats.org/officeDocument/2006/relationships/hyperlink" Target="https://github.com/Esri/jsapi-resources/tree/master/4.x/typescript" TargetMode="External"/><Relationship Id="rId7" Type="http://schemas.openxmlformats.org/officeDocument/2006/relationships/hyperlink" Target="https://developers.arcgis.com/javascript/latest/guide/typescript-setup/index.html" TargetMode="External"/><Relationship Id="rId12" Type="http://schemas.openxmlformats.org/officeDocument/2006/relationships/image" Target="../media/image42.png"/><Relationship Id="rId17" Type="http://schemas.openxmlformats.org/officeDocument/2006/relationships/hyperlink" Target="https://www.esri.com/arcgis-blog/products/js-api-arcgis/mapping/creating-a-custom-tile-layer-with-typescript/" TargetMode="External"/><Relationship Id="rId2" Type="http://schemas.openxmlformats.org/officeDocument/2006/relationships/notesSlide" Target="../notesSlides/notesSlide32.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hyperlink" Target="https://www.esri.com/arcgis-blog/products/js-api-arcgis/mapping/improved-typescript-development-with-arcgis-api-for-javascript/" TargetMode="External"/><Relationship Id="rId5" Type="http://schemas.openxmlformats.org/officeDocument/2006/relationships/hyperlink" Target="https://www.typescriptlang.org/" TargetMode="External"/><Relationship Id="rId15" Type="http://schemas.openxmlformats.org/officeDocument/2006/relationships/hyperlink" Target="https://www.youtube.com/watch?v=DC0FtArC0Vo&amp;index=13&amp;list=PLaPDDLTCmy4aA6oxJVe1YsJlxJO_0psyv&amp;t=0s" TargetMode="Externa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hyperlink" Target="https://www.youtube.com/watch?v=09GtEgyINdo" TargetMode="External"/><Relationship Id="rId1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s.arcgis.com/javascript/latest/guide/implementing-accessor/index.html"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hyperlink" Target="https://developers.arcgis.com/javascript/latest/api-reference/esri-core-Accessor.html" TargetMode="Externa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s.arcgis.com/javascript/latest/api-reference/esri-core-accessorSupport-decorators.html"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s.arcgis.com/javascript/latest/guide/custom-widget/index.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gif"/><Relationship Id="rId18" Type="http://schemas.openxmlformats.org/officeDocument/2006/relationships/image" Target="../media/image22.jpeg"/><Relationship Id="rId3" Type="http://schemas.openxmlformats.org/officeDocument/2006/relationships/image" Target="../media/image8.jpg"/><Relationship Id="rId7" Type="http://schemas.openxmlformats.org/officeDocument/2006/relationships/image" Target="../media/image11.jpeg"/><Relationship Id="rId12" Type="http://schemas.openxmlformats.org/officeDocument/2006/relationships/image" Target="../media/image16.gif"/><Relationship Id="rId17" Type="http://schemas.openxmlformats.org/officeDocument/2006/relationships/image" Target="../media/image21.jpeg"/><Relationship Id="rId2" Type="http://schemas.openxmlformats.org/officeDocument/2006/relationships/notesSlide" Target="../notesSlides/notesSlide4.xml"/><Relationship Id="rId16" Type="http://schemas.openxmlformats.org/officeDocument/2006/relationships/image" Target="../media/image20.gif"/><Relationship Id="rId1" Type="http://schemas.openxmlformats.org/officeDocument/2006/relationships/slideLayout" Target="../slideLayouts/slideLayout36.xml"/><Relationship Id="rId6" Type="http://schemas.openxmlformats.org/officeDocument/2006/relationships/hyperlink" Target="http://www.arcgis.com/home/webscene/viewer.html?webscene=6ee9615ce7ff41cba235939d6c96d0c5" TargetMode="External"/><Relationship Id="rId11" Type="http://schemas.openxmlformats.org/officeDocument/2006/relationships/image" Target="../media/image15.png"/><Relationship Id="rId5" Type="http://schemas.openxmlformats.org/officeDocument/2006/relationships/image" Target="../media/image10.gif"/><Relationship Id="rId15" Type="http://schemas.openxmlformats.org/officeDocument/2006/relationships/image" Target="../media/image19.gif"/><Relationship Id="rId10" Type="http://schemas.openxmlformats.org/officeDocument/2006/relationships/image" Target="../media/image14.png"/><Relationship Id="rId4" Type="http://schemas.openxmlformats.org/officeDocument/2006/relationships/image" Target="../media/image9.jpeg"/><Relationship Id="rId9" Type="http://schemas.openxmlformats.org/officeDocument/2006/relationships/image" Target="../media/image13.png"/><Relationship Id="rId14" Type="http://schemas.openxmlformats.org/officeDocument/2006/relationships/image" Target="../media/image18.gif"/></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arcgis.com/javascript/latest/guide/index.html"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12694530/what-is-typescript-and-why-would-i-use-it-in-place-of-javascript/35048303#35048303"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4"/>
          <p:cNvSpPr txBox="1">
            <a:spLocks/>
          </p:cNvSpPr>
          <p:nvPr/>
        </p:nvSpPr>
        <p:spPr>
          <a:xfrm>
            <a:off x="1027044" y="3512098"/>
            <a:ext cx="10137913"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sz="3200" dirty="0">
                <a:solidFill>
                  <a:schemeClr val="tx1">
                    <a:lumMod val="95000"/>
                  </a:schemeClr>
                </a:solidFill>
              </a:rPr>
              <a:t>Esri GeoDev Webinar Series</a:t>
            </a:r>
          </a:p>
        </p:txBody>
      </p:sp>
      <p:sp>
        <p:nvSpPr>
          <p:cNvPr id="12" name="Title 4"/>
          <p:cNvSpPr txBox="1">
            <a:spLocks/>
          </p:cNvSpPr>
          <p:nvPr/>
        </p:nvSpPr>
        <p:spPr>
          <a:xfrm>
            <a:off x="1027043" y="4205320"/>
            <a:ext cx="10137913"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sz="3200" dirty="0">
                <a:solidFill>
                  <a:schemeClr val="bg2">
                    <a:lumMod val="20000"/>
                    <a:lumOff val="80000"/>
                  </a:schemeClr>
                </a:solidFill>
              </a:rPr>
              <a:t>Using TypeScript with the ArcGIS API for JavaScript</a:t>
            </a:r>
          </a:p>
        </p:txBody>
      </p:sp>
      <p:cxnSp>
        <p:nvCxnSpPr>
          <p:cNvPr id="8" name="Straight Connector 7"/>
          <p:cNvCxnSpPr/>
          <p:nvPr/>
        </p:nvCxnSpPr>
        <p:spPr bwMode="auto">
          <a:xfrm flipH="1">
            <a:off x="2863144" y="3145392"/>
            <a:ext cx="6638304" cy="0"/>
          </a:xfrm>
          <a:prstGeom prst="line">
            <a:avLst/>
          </a:prstGeom>
          <a:noFill/>
          <a:ln w="6350" cap="flat" cmpd="sng" algn="ctr">
            <a:solidFill>
              <a:schemeClr val="tx1"/>
            </a:solidFill>
            <a:prstDash val="solid"/>
            <a:round/>
            <a:headEnd type="none" w="med" len="med"/>
            <a:tailEnd type="none" w="med" len="med"/>
          </a:ln>
          <a:effectLst/>
        </p:spPr>
      </p:cxnSp>
      <p:pic>
        <p:nvPicPr>
          <p:cNvPr id="10" name="Picture 9" descr="esri_whit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50704" y="1237214"/>
            <a:ext cx="4100557" cy="1690307"/>
          </a:xfrm>
          <a:prstGeom prst="rect">
            <a:avLst/>
          </a:prstGeom>
        </p:spPr>
      </p:pic>
    </p:spTree>
    <p:extLst>
      <p:ext uri="{BB962C8B-B14F-4D97-AF65-F5344CB8AC3E}">
        <p14:creationId xmlns:p14="http://schemas.microsoft.com/office/powerpoint/2010/main" val="7776429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2000"/>
                                        <p:tgtEl>
                                          <p:spTgt spid="8"/>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8" name="TextBox 7">
            <a:extLst>
              <a:ext uri="{FF2B5EF4-FFF2-40B4-BE49-F238E27FC236}">
                <a16:creationId xmlns:a16="http://schemas.microsoft.com/office/drawing/2014/main" id="{6D899C76-EEF6-456E-BC8D-6CEC96C82D3C}"/>
              </a:ext>
            </a:extLst>
          </p:cNvPr>
          <p:cNvSpPr txBox="1"/>
          <p:nvPr/>
        </p:nvSpPr>
        <p:spPr>
          <a:xfrm>
            <a:off x="1755648" y="2255520"/>
            <a:ext cx="8473440" cy="3584448"/>
          </a:xfrm>
          <a:prstGeom prst="rect">
            <a:avLst/>
          </a:prstGeom>
          <a:noFill/>
          <a:effectLst/>
        </p:spPr>
        <p:txBody>
          <a:bodyPr wrap="square" lIns="0" tIns="0" rIns="0" bIns="0" rtlCol="0">
            <a:noAutofit/>
          </a:bodyPr>
          <a:lstStyle/>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ea typeface="+mn-ea"/>
                <a:cs typeface="+mn-cs"/>
              </a:rPr>
              <a:t> TypeScript adds </a:t>
            </a:r>
            <a:r>
              <a:rPr lang="en-US" sz="2800" dirty="0">
                <a:solidFill>
                  <a:schemeClr val="bg1"/>
                </a:solidFill>
                <a:highlight>
                  <a:srgbClr val="E0F4FE"/>
                </a:highlight>
                <a:ea typeface="+mn-ea"/>
                <a:cs typeface="+mn-cs"/>
              </a:rPr>
              <a:t> </a:t>
            </a:r>
            <a:r>
              <a:rPr lang="en-US" sz="2800" dirty="0">
                <a:solidFill>
                  <a:schemeClr val="bg1">
                    <a:lumMod val="75000"/>
                    <a:lumOff val="25000"/>
                  </a:schemeClr>
                </a:solidFill>
                <a:highlight>
                  <a:srgbClr val="E0F4FE"/>
                </a:highlight>
                <a:ea typeface="+mn-ea"/>
                <a:cs typeface="+mn-cs"/>
              </a:rPr>
              <a:t>type</a:t>
            </a:r>
            <a:r>
              <a:rPr lang="en-US" sz="2800" dirty="0">
                <a:solidFill>
                  <a:schemeClr val="bg1"/>
                </a:solidFill>
                <a:highlight>
                  <a:srgbClr val="E0F4FE"/>
                </a:highlight>
                <a:ea typeface="+mn-ea"/>
                <a:cs typeface="+mn-cs"/>
              </a:rPr>
              <a:t> </a:t>
            </a:r>
            <a:r>
              <a:rPr lang="en-US" sz="2800" dirty="0">
                <a:ea typeface="+mn-ea"/>
                <a:cs typeface="+mn-cs"/>
              </a:rPr>
              <a:t> support to JavaScript</a:t>
            </a:r>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t> Enhanced IDE support</a:t>
            </a: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p:txBody>
      </p:sp>
    </p:spTree>
    <p:extLst>
      <p:ext uri="{BB962C8B-B14F-4D97-AF65-F5344CB8AC3E}">
        <p14:creationId xmlns:p14="http://schemas.microsoft.com/office/powerpoint/2010/main" val="313593291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5" name="Picture 4">
            <a:extLst>
              <a:ext uri="{FF2B5EF4-FFF2-40B4-BE49-F238E27FC236}">
                <a16:creationId xmlns:a16="http://schemas.microsoft.com/office/drawing/2014/main" id="{9FD7E7F0-D895-44B4-80B7-24C38AF0BCDE}"/>
              </a:ext>
            </a:extLst>
          </p:cNvPr>
          <p:cNvPicPr>
            <a:picLocks noChangeAspect="1"/>
          </p:cNvPicPr>
          <p:nvPr/>
        </p:nvPicPr>
        <p:blipFill>
          <a:blip r:embed="rId3"/>
          <a:stretch>
            <a:fillRect/>
          </a:stretch>
        </p:blipFill>
        <p:spPr>
          <a:xfrm>
            <a:off x="252813" y="1721760"/>
            <a:ext cx="11723287" cy="3776832"/>
          </a:xfrm>
          <a:prstGeom prst="rect">
            <a:avLst/>
          </a:prstGeom>
        </p:spPr>
      </p:pic>
    </p:spTree>
    <p:extLst>
      <p:ext uri="{BB962C8B-B14F-4D97-AF65-F5344CB8AC3E}">
        <p14:creationId xmlns:p14="http://schemas.microsoft.com/office/powerpoint/2010/main" val="377248800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8" name="TextBox 7">
            <a:extLst>
              <a:ext uri="{FF2B5EF4-FFF2-40B4-BE49-F238E27FC236}">
                <a16:creationId xmlns:a16="http://schemas.microsoft.com/office/drawing/2014/main" id="{6D899C76-EEF6-456E-BC8D-6CEC96C82D3C}"/>
              </a:ext>
            </a:extLst>
          </p:cNvPr>
          <p:cNvSpPr txBox="1"/>
          <p:nvPr/>
        </p:nvSpPr>
        <p:spPr>
          <a:xfrm>
            <a:off x="1755648" y="2255520"/>
            <a:ext cx="8473440" cy="3584448"/>
          </a:xfrm>
          <a:prstGeom prst="rect">
            <a:avLst/>
          </a:prstGeom>
          <a:noFill/>
          <a:effectLst/>
        </p:spPr>
        <p:txBody>
          <a:bodyPr wrap="square" lIns="0" tIns="0" rIns="0" bIns="0" rtlCol="0">
            <a:noAutofit/>
          </a:bodyPr>
          <a:lstStyle/>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ea typeface="+mn-ea"/>
                <a:cs typeface="+mn-cs"/>
              </a:rPr>
              <a:t> TypeScript adds </a:t>
            </a:r>
            <a:r>
              <a:rPr lang="en-US" sz="2800" dirty="0">
                <a:solidFill>
                  <a:schemeClr val="bg1"/>
                </a:solidFill>
                <a:highlight>
                  <a:srgbClr val="E0F4FE"/>
                </a:highlight>
                <a:ea typeface="+mn-ea"/>
                <a:cs typeface="+mn-cs"/>
              </a:rPr>
              <a:t> </a:t>
            </a:r>
            <a:r>
              <a:rPr lang="en-US" sz="2800" dirty="0">
                <a:solidFill>
                  <a:schemeClr val="bg1">
                    <a:lumMod val="75000"/>
                    <a:lumOff val="25000"/>
                  </a:schemeClr>
                </a:solidFill>
                <a:highlight>
                  <a:srgbClr val="E0F4FE"/>
                </a:highlight>
                <a:ea typeface="+mn-ea"/>
                <a:cs typeface="+mn-cs"/>
              </a:rPr>
              <a:t>type</a:t>
            </a:r>
            <a:r>
              <a:rPr lang="en-US" sz="2800" dirty="0">
                <a:solidFill>
                  <a:schemeClr val="bg1"/>
                </a:solidFill>
                <a:highlight>
                  <a:srgbClr val="E0F4FE"/>
                </a:highlight>
                <a:ea typeface="+mn-ea"/>
                <a:cs typeface="+mn-cs"/>
              </a:rPr>
              <a:t> </a:t>
            </a:r>
            <a:r>
              <a:rPr lang="en-US" sz="2800" dirty="0">
                <a:ea typeface="+mn-ea"/>
                <a:cs typeface="+mn-cs"/>
              </a:rPr>
              <a:t> support to JavaScript</a:t>
            </a:r>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t> Enhanced IDE support</a:t>
            </a: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r>
              <a:rPr lang="en-US" sz="2800" dirty="0">
                <a:ea typeface="+mn-ea"/>
                <a:cs typeface="+mn-cs"/>
              </a:rPr>
              <a:t> Makes use of the latest JavaScript features</a:t>
            </a:r>
          </a:p>
        </p:txBody>
      </p:sp>
    </p:spTree>
    <p:extLst>
      <p:ext uri="{BB962C8B-B14F-4D97-AF65-F5344CB8AC3E}">
        <p14:creationId xmlns:p14="http://schemas.microsoft.com/office/powerpoint/2010/main" val="107685173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  Latest JavaScript Features</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4" name="TextBox 3">
            <a:extLst>
              <a:ext uri="{FF2B5EF4-FFF2-40B4-BE49-F238E27FC236}">
                <a16:creationId xmlns:a16="http://schemas.microsoft.com/office/drawing/2014/main" id="{8A3ABF73-9CCC-4742-9887-4CE9389A3A03}"/>
              </a:ext>
            </a:extLst>
          </p:cNvPr>
          <p:cNvSpPr txBox="1"/>
          <p:nvPr/>
        </p:nvSpPr>
        <p:spPr>
          <a:xfrm>
            <a:off x="1828800" y="2120348"/>
            <a:ext cx="3216994" cy="1656522"/>
          </a:xfrm>
          <a:prstGeom prst="rect">
            <a:avLst/>
          </a:prstGeom>
          <a:noFill/>
          <a:effectLst/>
        </p:spPr>
        <p:txBody>
          <a:bodyPr wrap="square" lIns="0" tIns="0" rIns="0" bIns="0" rtlCol="0">
            <a:noAutofit/>
          </a:bodyPr>
          <a:lstStyle/>
          <a:p>
            <a:pPr algn="l" eaLnBrk="0" hangingPunct="0">
              <a:lnSpc>
                <a:spcPts val="1800"/>
              </a:lnSpc>
            </a:pPr>
            <a:r>
              <a:rPr lang="en-US" sz="2800" dirty="0"/>
              <a:t>promises</a:t>
            </a:r>
            <a:endParaRPr lang="en-US" sz="2800" dirty="0">
              <a:ea typeface="+mn-ea"/>
              <a:cs typeface="+mn-cs"/>
            </a:endParaRPr>
          </a:p>
        </p:txBody>
      </p:sp>
      <p:pic>
        <p:nvPicPr>
          <p:cNvPr id="8" name="Picture 7">
            <a:extLst>
              <a:ext uri="{FF2B5EF4-FFF2-40B4-BE49-F238E27FC236}">
                <a16:creationId xmlns:a16="http://schemas.microsoft.com/office/drawing/2014/main" id="{29C4EFAB-89E1-4DA3-8152-D7499411DD50}"/>
              </a:ext>
            </a:extLst>
          </p:cNvPr>
          <p:cNvPicPr>
            <a:picLocks noChangeAspect="1"/>
          </p:cNvPicPr>
          <p:nvPr/>
        </p:nvPicPr>
        <p:blipFill>
          <a:blip r:embed="rId3"/>
          <a:stretch>
            <a:fillRect/>
          </a:stretch>
        </p:blipFill>
        <p:spPr>
          <a:xfrm>
            <a:off x="546891" y="2948609"/>
            <a:ext cx="4498903" cy="2829339"/>
          </a:xfrm>
          <a:prstGeom prst="rect">
            <a:avLst/>
          </a:prstGeom>
        </p:spPr>
      </p:pic>
      <p:pic>
        <p:nvPicPr>
          <p:cNvPr id="10" name="Picture 9">
            <a:extLst>
              <a:ext uri="{FF2B5EF4-FFF2-40B4-BE49-F238E27FC236}">
                <a16:creationId xmlns:a16="http://schemas.microsoft.com/office/drawing/2014/main" id="{FF2CAFF6-A6AD-4887-88A2-D6E57BD31F35}"/>
              </a:ext>
            </a:extLst>
          </p:cNvPr>
          <p:cNvPicPr>
            <a:picLocks noChangeAspect="1"/>
          </p:cNvPicPr>
          <p:nvPr/>
        </p:nvPicPr>
        <p:blipFill>
          <a:blip r:embed="rId4"/>
          <a:stretch>
            <a:fillRect/>
          </a:stretch>
        </p:blipFill>
        <p:spPr>
          <a:xfrm>
            <a:off x="6635880" y="2948609"/>
            <a:ext cx="4845257" cy="2007704"/>
          </a:xfrm>
          <a:prstGeom prst="rect">
            <a:avLst/>
          </a:prstGeom>
        </p:spPr>
      </p:pic>
      <p:sp>
        <p:nvSpPr>
          <p:cNvPr id="11" name="TextBox 10">
            <a:extLst>
              <a:ext uri="{FF2B5EF4-FFF2-40B4-BE49-F238E27FC236}">
                <a16:creationId xmlns:a16="http://schemas.microsoft.com/office/drawing/2014/main" id="{AD113B61-0AF5-4F59-BCF3-6A95FB8C080D}"/>
              </a:ext>
            </a:extLst>
          </p:cNvPr>
          <p:cNvSpPr txBox="1"/>
          <p:nvPr/>
        </p:nvSpPr>
        <p:spPr>
          <a:xfrm>
            <a:off x="8107680" y="2120348"/>
            <a:ext cx="3767328" cy="585216"/>
          </a:xfrm>
          <a:prstGeom prst="rect">
            <a:avLst/>
          </a:prstGeom>
          <a:noFill/>
          <a:effectLst/>
        </p:spPr>
        <p:txBody>
          <a:bodyPr wrap="square" lIns="0" tIns="0" rIns="0" bIns="0" rtlCol="0">
            <a:noAutofit/>
          </a:bodyPr>
          <a:lstStyle/>
          <a:p>
            <a:pPr eaLnBrk="0" hangingPunct="0">
              <a:lnSpc>
                <a:spcPts val="1800"/>
              </a:lnSpc>
            </a:pPr>
            <a:r>
              <a:rPr lang="en-US" sz="2800" dirty="0" err="1"/>
              <a:t>async</a:t>
            </a:r>
            <a:r>
              <a:rPr lang="en-US" sz="2800" dirty="0"/>
              <a:t> / await</a:t>
            </a:r>
            <a:endParaRPr lang="en-US" sz="2800" b="1" dirty="0">
              <a:ea typeface="+mn-ea"/>
              <a:cs typeface="+mn-cs"/>
            </a:endParaRPr>
          </a:p>
        </p:txBody>
      </p:sp>
    </p:spTree>
    <p:extLst>
      <p:ext uri="{BB962C8B-B14F-4D97-AF65-F5344CB8AC3E}">
        <p14:creationId xmlns:p14="http://schemas.microsoft.com/office/powerpoint/2010/main" val="12208644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  Latest JavaScript Features</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4" name="TextBox 3">
            <a:extLst>
              <a:ext uri="{FF2B5EF4-FFF2-40B4-BE49-F238E27FC236}">
                <a16:creationId xmlns:a16="http://schemas.microsoft.com/office/drawing/2014/main" id="{8A3ABF73-9CCC-4742-9887-4CE9389A3A03}"/>
              </a:ext>
            </a:extLst>
          </p:cNvPr>
          <p:cNvSpPr txBox="1"/>
          <p:nvPr/>
        </p:nvSpPr>
        <p:spPr>
          <a:xfrm>
            <a:off x="466539" y="1701751"/>
            <a:ext cx="3759194" cy="1656522"/>
          </a:xfrm>
          <a:prstGeom prst="rect">
            <a:avLst/>
          </a:prstGeom>
          <a:noFill/>
          <a:effectLst/>
        </p:spPr>
        <p:txBody>
          <a:bodyPr wrap="square" lIns="0" tIns="0" rIns="0" bIns="0" rtlCol="0">
            <a:noAutofit/>
          </a:bodyPr>
          <a:lstStyle/>
          <a:p>
            <a:pPr algn="l" eaLnBrk="0" hangingPunct="0">
              <a:lnSpc>
                <a:spcPts val="1800"/>
              </a:lnSpc>
            </a:pPr>
            <a:r>
              <a:rPr lang="en-US" sz="2800" dirty="0"/>
              <a:t>                                                   Dynamic imports        </a:t>
            </a:r>
            <a:endParaRPr lang="en-US" sz="2800" dirty="0">
              <a:ea typeface="+mn-ea"/>
              <a:cs typeface="+mn-cs"/>
            </a:endParaRPr>
          </a:p>
        </p:txBody>
      </p:sp>
      <p:pic>
        <p:nvPicPr>
          <p:cNvPr id="6" name="Picture 5">
            <a:extLst>
              <a:ext uri="{FF2B5EF4-FFF2-40B4-BE49-F238E27FC236}">
                <a16:creationId xmlns:a16="http://schemas.microsoft.com/office/drawing/2014/main" id="{32C74AF1-31E2-4F65-9338-5AFFF75B1887}"/>
              </a:ext>
            </a:extLst>
          </p:cNvPr>
          <p:cNvPicPr>
            <a:picLocks noChangeAspect="1"/>
          </p:cNvPicPr>
          <p:nvPr/>
        </p:nvPicPr>
        <p:blipFill>
          <a:blip r:embed="rId3"/>
          <a:stretch>
            <a:fillRect/>
          </a:stretch>
        </p:blipFill>
        <p:spPr>
          <a:xfrm>
            <a:off x="5909395" y="2255719"/>
            <a:ext cx="5541644" cy="1619379"/>
          </a:xfrm>
          <a:prstGeom prst="rect">
            <a:avLst/>
          </a:prstGeom>
        </p:spPr>
      </p:pic>
      <p:sp>
        <p:nvSpPr>
          <p:cNvPr id="7" name="TextBox 6">
            <a:extLst>
              <a:ext uri="{FF2B5EF4-FFF2-40B4-BE49-F238E27FC236}">
                <a16:creationId xmlns:a16="http://schemas.microsoft.com/office/drawing/2014/main" id="{C4926E4E-51AB-43B6-93BD-3E0AF7D1C4E8}"/>
              </a:ext>
            </a:extLst>
          </p:cNvPr>
          <p:cNvSpPr txBox="1"/>
          <p:nvPr/>
        </p:nvSpPr>
        <p:spPr>
          <a:xfrm>
            <a:off x="466539" y="2875354"/>
            <a:ext cx="5349045" cy="1855781"/>
          </a:xfrm>
          <a:prstGeom prst="rect">
            <a:avLst/>
          </a:prstGeom>
          <a:noFill/>
          <a:effectLst/>
        </p:spPr>
        <p:txBody>
          <a:bodyPr wrap="square" lIns="0" tIns="0" rIns="0" bIns="0" rtlCol="0">
            <a:noAutofit/>
          </a:bodyPr>
          <a:lstStyle/>
          <a:p>
            <a:pPr marL="342900" indent="-342900">
              <a:buFont typeface="Arial" panose="020B0604020202020204" pitchFamily="34" charset="0"/>
              <a:buChar char="•"/>
            </a:pPr>
            <a:r>
              <a:rPr lang="en-US" sz="2000" dirty="0"/>
              <a:t>compute the module at runtime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import a module on-demand                      (or conditionally)</a:t>
            </a:r>
          </a:p>
          <a:p>
            <a:endParaRPr lang="en-US" sz="2000" dirty="0"/>
          </a:p>
          <a:p>
            <a:pPr marL="342900" indent="-342900">
              <a:buFont typeface="Arial" panose="020B0604020202020204" pitchFamily="34" charset="0"/>
              <a:buChar char="•"/>
            </a:pPr>
            <a:r>
              <a:rPr lang="en-US" sz="2000" dirty="0"/>
              <a:t>import a module from within a regular script (as opposed to a module)</a:t>
            </a:r>
          </a:p>
          <a:p>
            <a:pPr eaLnBrk="0" hangingPunct="0">
              <a:lnSpc>
                <a:spcPts val="1800"/>
              </a:lnSpc>
            </a:pPr>
            <a:endParaRPr lang="en-US" sz="1400" b="1" dirty="0">
              <a:ea typeface="+mn-ea"/>
              <a:cs typeface="+mn-cs"/>
            </a:endParaRPr>
          </a:p>
        </p:txBody>
      </p:sp>
    </p:spTree>
    <p:extLst>
      <p:ext uri="{BB962C8B-B14F-4D97-AF65-F5344CB8AC3E}">
        <p14:creationId xmlns:p14="http://schemas.microsoft.com/office/powerpoint/2010/main" val="141385408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Convert JS App to 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7" name="TextBox 6">
            <a:extLst>
              <a:ext uri="{FF2B5EF4-FFF2-40B4-BE49-F238E27FC236}">
                <a16:creationId xmlns:a16="http://schemas.microsoft.com/office/drawing/2014/main" id="{AAB6466D-8FD9-EF44-9055-FC2CA18BC0F8}"/>
              </a:ext>
            </a:extLst>
          </p:cNvPr>
          <p:cNvSpPr txBox="1"/>
          <p:nvPr/>
        </p:nvSpPr>
        <p:spPr>
          <a:xfrm>
            <a:off x="1755648" y="2255520"/>
            <a:ext cx="8473440" cy="3584448"/>
          </a:xfrm>
          <a:prstGeom prst="rect">
            <a:avLst/>
          </a:prstGeom>
          <a:noFill/>
          <a:effectLst/>
        </p:spPr>
        <p:txBody>
          <a:bodyPr wrap="square" lIns="0" tIns="0" rIns="0" bIns="0" rtlCol="0" anchor="ctr">
            <a:noAutofit/>
          </a:bodyPr>
          <a:lstStyle/>
          <a:p>
            <a:pPr algn="l" eaLnBrk="0" hangingPunct="0">
              <a:lnSpc>
                <a:spcPct val="200000"/>
              </a:lnSpc>
            </a:pPr>
            <a:r>
              <a:rPr lang="en-US" sz="2800" dirty="0">
                <a:ea typeface="+mn-ea"/>
                <a:cs typeface="+mn-cs"/>
              </a:rPr>
              <a:t>Since TypeScri</a:t>
            </a:r>
            <a:r>
              <a:rPr lang="en-US" sz="2800" dirty="0"/>
              <a:t>pt is a </a:t>
            </a:r>
            <a:r>
              <a:rPr lang="en-US" sz="2800" i="1" dirty="0"/>
              <a:t>superset</a:t>
            </a:r>
            <a:r>
              <a:rPr lang="en-US" sz="2800" dirty="0"/>
              <a:t> of JavaScript …</a:t>
            </a:r>
          </a:p>
          <a:p>
            <a:pPr algn="l" eaLnBrk="0" hangingPunct="0">
              <a:lnSpc>
                <a:spcPct val="200000"/>
              </a:lnSpc>
            </a:pPr>
            <a:r>
              <a:rPr lang="en-US" sz="2800" dirty="0">
                <a:ea typeface="+mn-ea"/>
                <a:cs typeface="+mn-cs"/>
              </a:rPr>
              <a:t>Conversion can be done in st</a:t>
            </a:r>
            <a:r>
              <a:rPr lang="en-US" sz="2800" dirty="0"/>
              <a:t>eps</a:t>
            </a:r>
            <a:endParaRPr lang="en-US" sz="2800" dirty="0">
              <a:ea typeface="+mn-ea"/>
              <a:cs typeface="+mn-cs"/>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kern="0" dirty="0">
                <a:solidFill>
                  <a:prstClr val="white"/>
                </a:solidFill>
                <a:latin typeface="+mn-lt"/>
                <a:ea typeface="ＭＳ Ｐゴシック"/>
              </a:rPr>
              <a:t>JavaScript to TypeScript</a:t>
            </a:r>
            <a:endParaRPr kumimoji="0" lang="en-US" sz="300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75365455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Convert JS App to 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6" name="Picture 5">
            <a:extLst>
              <a:ext uri="{FF2B5EF4-FFF2-40B4-BE49-F238E27FC236}">
                <a16:creationId xmlns:a16="http://schemas.microsoft.com/office/drawing/2014/main" id="{CAE52C38-1948-F446-A3D2-44AC98FDF3E2}"/>
              </a:ext>
            </a:extLst>
          </p:cNvPr>
          <p:cNvPicPr>
            <a:picLocks noChangeAspect="1"/>
          </p:cNvPicPr>
          <p:nvPr/>
        </p:nvPicPr>
        <p:blipFill>
          <a:blip r:embed="rId3"/>
          <a:stretch>
            <a:fillRect/>
          </a:stretch>
        </p:blipFill>
        <p:spPr>
          <a:xfrm>
            <a:off x="467256" y="1622612"/>
            <a:ext cx="4869572" cy="4490944"/>
          </a:xfrm>
          <a:prstGeom prst="rect">
            <a:avLst/>
          </a:prstGeom>
        </p:spPr>
      </p:pic>
      <p:pic>
        <p:nvPicPr>
          <p:cNvPr id="8" name="Picture 7">
            <a:extLst>
              <a:ext uri="{FF2B5EF4-FFF2-40B4-BE49-F238E27FC236}">
                <a16:creationId xmlns:a16="http://schemas.microsoft.com/office/drawing/2014/main" id="{66C79ED7-A311-B44C-B4CE-F3C4260D3EFD}"/>
              </a:ext>
            </a:extLst>
          </p:cNvPr>
          <p:cNvPicPr>
            <a:picLocks noChangeAspect="1"/>
          </p:cNvPicPr>
          <p:nvPr/>
        </p:nvPicPr>
        <p:blipFill>
          <a:blip r:embed="rId4"/>
          <a:stretch>
            <a:fillRect/>
          </a:stretch>
        </p:blipFill>
        <p:spPr>
          <a:xfrm>
            <a:off x="6750422" y="1617094"/>
            <a:ext cx="4875555" cy="4496462"/>
          </a:xfrm>
          <a:prstGeom prst="rect">
            <a:avLst/>
          </a:prstGeom>
        </p:spPr>
      </p:pic>
      <p:sp>
        <p:nvSpPr>
          <p:cNvPr id="9" name="Right Arrow 8">
            <a:extLst>
              <a:ext uri="{FF2B5EF4-FFF2-40B4-BE49-F238E27FC236}">
                <a16:creationId xmlns:a16="http://schemas.microsoft.com/office/drawing/2014/main" id="{96DC98C2-EEA9-D843-B241-590430AB365A}"/>
              </a:ext>
            </a:extLst>
          </p:cNvPr>
          <p:cNvSpPr/>
          <p:nvPr/>
        </p:nvSpPr>
        <p:spPr bwMode="auto">
          <a:xfrm>
            <a:off x="4939553" y="3343835"/>
            <a:ext cx="2250141" cy="762000"/>
          </a:xfrm>
          <a:prstGeom prst="rightArrow">
            <a:avLst/>
          </a:prstGeom>
          <a:solidFill>
            <a:srgbClr val="FFFF0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48563507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Convert JS App to 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7" name="TextBox 6">
            <a:extLst>
              <a:ext uri="{FF2B5EF4-FFF2-40B4-BE49-F238E27FC236}">
                <a16:creationId xmlns:a16="http://schemas.microsoft.com/office/drawing/2014/main" id="{AAB6466D-8FD9-EF44-9055-FC2CA18BC0F8}"/>
              </a:ext>
            </a:extLst>
          </p:cNvPr>
          <p:cNvSpPr txBox="1"/>
          <p:nvPr/>
        </p:nvSpPr>
        <p:spPr>
          <a:xfrm>
            <a:off x="1755648" y="2255520"/>
            <a:ext cx="8473440" cy="3584448"/>
          </a:xfrm>
          <a:prstGeom prst="rect">
            <a:avLst/>
          </a:prstGeom>
          <a:noFill/>
          <a:effectLst/>
        </p:spPr>
        <p:txBody>
          <a:bodyPr wrap="square" lIns="0" tIns="0" rIns="0" bIns="0" rtlCol="0" anchor="ctr">
            <a:noAutofit/>
          </a:bodyPr>
          <a:lstStyle/>
          <a:p>
            <a:pPr marL="342900" indent="-342900" algn="l" eaLnBrk="0" hangingPunct="0">
              <a:lnSpc>
                <a:spcPct val="200000"/>
              </a:lnSpc>
              <a:buFont typeface="+mj-lt"/>
              <a:buAutoNum type="arabicPeriod"/>
            </a:pPr>
            <a:r>
              <a:rPr lang="en-US" sz="2800" dirty="0">
                <a:ea typeface="+mn-ea"/>
                <a:cs typeface="+mn-cs"/>
              </a:rPr>
              <a:t>Do no</a:t>
            </a:r>
            <a:r>
              <a:rPr lang="en-US" sz="2800" dirty="0"/>
              <a:t>t need </a:t>
            </a:r>
            <a:r>
              <a:rPr lang="en-US" sz="2800" dirty="0">
                <a:latin typeface="Courier" pitchFamily="2" charset="0"/>
              </a:rPr>
              <a:t>require</a:t>
            </a:r>
            <a:r>
              <a:rPr lang="en-US" sz="2800" dirty="0"/>
              <a:t> statements.</a:t>
            </a:r>
          </a:p>
          <a:p>
            <a:pPr marL="342900" indent="-342900" algn="l" eaLnBrk="0" hangingPunct="0">
              <a:lnSpc>
                <a:spcPct val="200000"/>
              </a:lnSpc>
              <a:buFont typeface="+mj-lt"/>
              <a:buAutoNum type="arabicPeriod"/>
            </a:pPr>
            <a:r>
              <a:rPr lang="en-US" sz="2800" dirty="0">
                <a:ea typeface="+mn-ea"/>
                <a:cs typeface="+mn-cs"/>
              </a:rPr>
              <a:t>Use </a:t>
            </a:r>
            <a:r>
              <a:rPr lang="en-US" sz="2800" dirty="0">
                <a:latin typeface="Courier" pitchFamily="2" charset="0"/>
              </a:rPr>
              <a:t>import</a:t>
            </a:r>
            <a:r>
              <a:rPr lang="en-US" sz="2800" dirty="0">
                <a:ea typeface="+mn-ea"/>
                <a:cs typeface="+mn-cs"/>
              </a:rPr>
              <a:t> statements instead.</a:t>
            </a: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Step 1</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417897633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Convert JS App to 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7" name="TextBox 6">
            <a:extLst>
              <a:ext uri="{FF2B5EF4-FFF2-40B4-BE49-F238E27FC236}">
                <a16:creationId xmlns:a16="http://schemas.microsoft.com/office/drawing/2014/main" id="{AAB6466D-8FD9-EF44-9055-FC2CA18BC0F8}"/>
              </a:ext>
            </a:extLst>
          </p:cNvPr>
          <p:cNvSpPr txBox="1"/>
          <p:nvPr/>
        </p:nvSpPr>
        <p:spPr>
          <a:xfrm>
            <a:off x="1755648" y="2255520"/>
            <a:ext cx="8473440" cy="3584448"/>
          </a:xfrm>
          <a:prstGeom prst="rect">
            <a:avLst/>
          </a:prstGeom>
          <a:noFill/>
          <a:effectLst/>
        </p:spPr>
        <p:txBody>
          <a:bodyPr wrap="square" lIns="0" tIns="0" rIns="0" bIns="0" rtlCol="0" anchor="ctr">
            <a:noAutofit/>
          </a:bodyPr>
          <a:lstStyle/>
          <a:p>
            <a:pPr marL="342900" indent="-342900" algn="l" eaLnBrk="0" hangingPunct="0">
              <a:lnSpc>
                <a:spcPct val="200000"/>
              </a:lnSpc>
              <a:buFont typeface="+mj-lt"/>
              <a:buAutoNum type="arabicPeriod"/>
            </a:pPr>
            <a:r>
              <a:rPr lang="en-US" sz="2800" dirty="0">
                <a:ea typeface="+mn-ea"/>
                <a:cs typeface="+mn-cs"/>
              </a:rPr>
              <a:t>Replace </a:t>
            </a:r>
            <a:r>
              <a:rPr lang="en-US" sz="2800" dirty="0" err="1">
                <a:latin typeface="Courier" pitchFamily="2" charset="0"/>
              </a:rPr>
              <a:t>var</a:t>
            </a:r>
            <a:r>
              <a:rPr lang="en-US" sz="2800" dirty="0">
                <a:ea typeface="+mn-ea"/>
                <a:cs typeface="+mn-cs"/>
              </a:rPr>
              <a:t> with </a:t>
            </a:r>
            <a:r>
              <a:rPr lang="en-US" sz="2800" dirty="0" err="1">
                <a:latin typeface="Courier" pitchFamily="2" charset="0"/>
              </a:rPr>
              <a:t>const</a:t>
            </a:r>
            <a:r>
              <a:rPr lang="en-US" sz="2800" dirty="0">
                <a:ea typeface="+mn-ea"/>
                <a:cs typeface="+mn-cs"/>
              </a:rPr>
              <a:t> or </a:t>
            </a:r>
            <a:r>
              <a:rPr lang="en-US" sz="2800" dirty="0">
                <a:latin typeface="Courier" pitchFamily="2" charset="0"/>
              </a:rPr>
              <a:t>let</a:t>
            </a:r>
            <a:r>
              <a:rPr lang="en-US" sz="2800" dirty="0">
                <a:ea typeface="+mn-ea"/>
                <a:cs typeface="+mn-cs"/>
              </a:rPr>
              <a:t>.</a:t>
            </a:r>
          </a:p>
          <a:p>
            <a:pPr marL="342900" indent="-342900" algn="l" eaLnBrk="0" hangingPunct="0">
              <a:lnSpc>
                <a:spcPct val="200000"/>
              </a:lnSpc>
              <a:buFont typeface="+mj-lt"/>
              <a:buAutoNum type="arabicPeriod"/>
            </a:pPr>
            <a:r>
              <a:rPr lang="en-US" sz="2800" dirty="0"/>
              <a:t>Define Types and/or Interfaces</a:t>
            </a:r>
            <a:endParaRPr lang="en-US" sz="2800" dirty="0">
              <a:ea typeface="+mn-ea"/>
              <a:cs typeface="+mn-cs"/>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Step 2</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114416745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29" name="Title 3">
            <a:extLst>
              <a:ext uri="{FF2B5EF4-FFF2-40B4-BE49-F238E27FC236}">
                <a16:creationId xmlns:a16="http://schemas.microsoft.com/office/drawing/2014/main" id="{34520CF1-A9FA-9C45-9FB5-5E13F93E9984}"/>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Basic Application Structure</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6" name="Picture 5">
            <a:extLst>
              <a:ext uri="{FF2B5EF4-FFF2-40B4-BE49-F238E27FC236}">
                <a16:creationId xmlns:a16="http://schemas.microsoft.com/office/drawing/2014/main" id="{DC5EF9B3-CC7A-894D-BD49-DD90D79D9C62}"/>
              </a:ext>
            </a:extLst>
          </p:cNvPr>
          <p:cNvPicPr>
            <a:picLocks noChangeAspect="1"/>
          </p:cNvPicPr>
          <p:nvPr/>
        </p:nvPicPr>
        <p:blipFill>
          <a:blip r:embed="rId3"/>
          <a:stretch>
            <a:fillRect/>
          </a:stretch>
        </p:blipFill>
        <p:spPr>
          <a:xfrm>
            <a:off x="4380814" y="1592779"/>
            <a:ext cx="3257550" cy="4777046"/>
          </a:xfrm>
          <a:prstGeom prst="rect">
            <a:avLst/>
          </a:prstGeom>
        </p:spPr>
      </p:pic>
    </p:spTree>
    <p:extLst>
      <p:ext uri="{BB962C8B-B14F-4D97-AF65-F5344CB8AC3E}">
        <p14:creationId xmlns:p14="http://schemas.microsoft.com/office/powerpoint/2010/main" val="54123957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4"/>
          <p:cNvSpPr txBox="1">
            <a:spLocks/>
          </p:cNvSpPr>
          <p:nvPr/>
        </p:nvSpPr>
        <p:spPr>
          <a:xfrm>
            <a:off x="1027044" y="3512098"/>
            <a:ext cx="10137913"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sz="3200" dirty="0">
                <a:solidFill>
                  <a:schemeClr val="tx1">
                    <a:lumMod val="95000"/>
                  </a:schemeClr>
                </a:solidFill>
              </a:rPr>
              <a:t>Esri GeoDev Webinar Series</a:t>
            </a:r>
          </a:p>
        </p:txBody>
      </p:sp>
      <p:sp>
        <p:nvSpPr>
          <p:cNvPr id="12" name="Title 4"/>
          <p:cNvSpPr txBox="1">
            <a:spLocks/>
          </p:cNvSpPr>
          <p:nvPr/>
        </p:nvSpPr>
        <p:spPr>
          <a:xfrm>
            <a:off x="1027043" y="4205320"/>
            <a:ext cx="10137913"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sz="3200" dirty="0">
                <a:solidFill>
                  <a:schemeClr val="bg2">
                    <a:lumMod val="20000"/>
                    <a:lumOff val="80000"/>
                  </a:schemeClr>
                </a:solidFill>
              </a:rPr>
              <a:t>Using TypeScript with the ArcGIS API for JavaScript</a:t>
            </a:r>
          </a:p>
        </p:txBody>
      </p:sp>
      <p:cxnSp>
        <p:nvCxnSpPr>
          <p:cNvPr id="8" name="Straight Connector 7"/>
          <p:cNvCxnSpPr/>
          <p:nvPr/>
        </p:nvCxnSpPr>
        <p:spPr bwMode="auto">
          <a:xfrm flipH="1">
            <a:off x="2863144" y="3145392"/>
            <a:ext cx="6638304" cy="0"/>
          </a:xfrm>
          <a:prstGeom prst="line">
            <a:avLst/>
          </a:prstGeom>
          <a:noFill/>
          <a:ln w="6350" cap="flat" cmpd="sng" algn="ctr">
            <a:solidFill>
              <a:schemeClr val="tx1"/>
            </a:solidFill>
            <a:prstDash val="solid"/>
            <a:round/>
            <a:headEnd type="none" w="med" len="med"/>
            <a:tailEnd type="none" w="med" len="med"/>
          </a:ln>
          <a:effectLst/>
        </p:spPr>
      </p:cxnSp>
      <p:pic>
        <p:nvPicPr>
          <p:cNvPr id="10" name="Picture 9" descr="esri_whit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50704" y="1237214"/>
            <a:ext cx="4100557" cy="1690307"/>
          </a:xfrm>
          <a:prstGeom prst="rect">
            <a:avLst/>
          </a:prstGeom>
        </p:spPr>
      </p:pic>
      <p:sp>
        <p:nvSpPr>
          <p:cNvPr id="9" name="Title 4">
            <a:extLst>
              <a:ext uri="{FF2B5EF4-FFF2-40B4-BE49-F238E27FC236}">
                <a16:creationId xmlns:a16="http://schemas.microsoft.com/office/drawing/2014/main" id="{B59D6110-EE26-4CD4-BF13-E24ABB0DAD09}"/>
              </a:ext>
            </a:extLst>
          </p:cNvPr>
          <p:cNvSpPr txBox="1">
            <a:spLocks/>
          </p:cNvSpPr>
          <p:nvPr/>
        </p:nvSpPr>
        <p:spPr>
          <a:xfrm>
            <a:off x="8151261" y="6169531"/>
            <a:ext cx="4784037"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dirty="0">
                <a:solidFill>
                  <a:schemeClr val="tx1">
                    <a:lumMod val="95000"/>
                  </a:schemeClr>
                </a:solidFill>
              </a:rPr>
              <a:t>September 26, 2018</a:t>
            </a:r>
          </a:p>
        </p:txBody>
      </p:sp>
      <p:sp>
        <p:nvSpPr>
          <p:cNvPr id="11" name="Title 4">
            <a:extLst>
              <a:ext uri="{FF2B5EF4-FFF2-40B4-BE49-F238E27FC236}">
                <a16:creationId xmlns:a16="http://schemas.microsoft.com/office/drawing/2014/main" id="{D8E78990-C137-4332-9FCF-E05B31AB3D1D}"/>
              </a:ext>
            </a:extLst>
          </p:cNvPr>
          <p:cNvSpPr txBox="1">
            <a:spLocks/>
          </p:cNvSpPr>
          <p:nvPr/>
        </p:nvSpPr>
        <p:spPr>
          <a:xfrm>
            <a:off x="430694" y="5850394"/>
            <a:ext cx="10137913" cy="738664"/>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r>
              <a:rPr lang="en-US" dirty="0">
                <a:solidFill>
                  <a:schemeClr val="tx1">
                    <a:lumMod val="95000"/>
                  </a:schemeClr>
                </a:solidFill>
              </a:rPr>
              <a:t>Rene Rubalcava</a:t>
            </a:r>
          </a:p>
          <a:p>
            <a:r>
              <a:rPr lang="en-US" dirty="0">
                <a:solidFill>
                  <a:schemeClr val="tx1">
                    <a:lumMod val="95000"/>
                  </a:schemeClr>
                </a:solidFill>
              </a:rPr>
              <a:t>Noah Sager</a:t>
            </a:r>
          </a:p>
        </p:txBody>
      </p:sp>
    </p:spTree>
    <p:extLst>
      <p:ext uri="{BB962C8B-B14F-4D97-AF65-F5344CB8AC3E}">
        <p14:creationId xmlns:p14="http://schemas.microsoft.com/office/powerpoint/2010/main" val="387196828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5" name="Picture 4">
            <a:extLst>
              <a:ext uri="{FF2B5EF4-FFF2-40B4-BE49-F238E27FC236}">
                <a16:creationId xmlns:a16="http://schemas.microsoft.com/office/drawing/2014/main" id="{023D69A3-4C04-7A46-A8CD-4D5F2C161D70}"/>
              </a:ext>
            </a:extLst>
          </p:cNvPr>
          <p:cNvPicPr>
            <a:picLocks noChangeAspect="1"/>
          </p:cNvPicPr>
          <p:nvPr/>
        </p:nvPicPr>
        <p:blipFill>
          <a:blip r:embed="rId3"/>
          <a:stretch>
            <a:fillRect/>
          </a:stretch>
        </p:blipFill>
        <p:spPr>
          <a:xfrm>
            <a:off x="362915" y="1618216"/>
            <a:ext cx="3352800" cy="3149600"/>
          </a:xfrm>
          <a:prstGeom prst="rect">
            <a:avLst/>
          </a:prstGeom>
        </p:spPr>
      </p:pic>
      <p:cxnSp>
        <p:nvCxnSpPr>
          <p:cNvPr id="11" name="Straight Arrow Connector 10">
            <a:extLst>
              <a:ext uri="{FF2B5EF4-FFF2-40B4-BE49-F238E27FC236}">
                <a16:creationId xmlns:a16="http://schemas.microsoft.com/office/drawing/2014/main" id="{5AB041AE-0049-C24E-9F41-A0530E8DA40C}"/>
              </a:ext>
            </a:extLst>
          </p:cNvPr>
          <p:cNvCxnSpPr/>
          <p:nvPr/>
        </p:nvCxnSpPr>
        <p:spPr bwMode="auto">
          <a:xfrm flipH="1">
            <a:off x="2745165" y="2405795"/>
            <a:ext cx="3645243"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9279B4D-AF27-154D-929B-8BA238F743E0}"/>
              </a:ext>
            </a:extLst>
          </p:cNvPr>
          <p:cNvSpPr txBox="1"/>
          <p:nvPr/>
        </p:nvSpPr>
        <p:spPr>
          <a:xfrm>
            <a:off x="6508010" y="2280761"/>
            <a:ext cx="3645243"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Output files as AMD modules</a:t>
            </a:r>
          </a:p>
        </p:txBody>
      </p:sp>
      <p:sp>
        <p:nvSpPr>
          <p:cNvPr id="29" name="Title 3">
            <a:extLst>
              <a:ext uri="{FF2B5EF4-FFF2-40B4-BE49-F238E27FC236}">
                <a16:creationId xmlns:a16="http://schemas.microsoft.com/office/drawing/2014/main" id="{34520CF1-A9FA-9C45-9FB5-5E13F93E9984}"/>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Bare minimum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400619047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5" name="Picture 4">
            <a:extLst>
              <a:ext uri="{FF2B5EF4-FFF2-40B4-BE49-F238E27FC236}">
                <a16:creationId xmlns:a16="http://schemas.microsoft.com/office/drawing/2014/main" id="{023D69A3-4C04-7A46-A8CD-4D5F2C161D70}"/>
              </a:ext>
            </a:extLst>
          </p:cNvPr>
          <p:cNvPicPr>
            <a:picLocks noChangeAspect="1"/>
          </p:cNvPicPr>
          <p:nvPr/>
        </p:nvPicPr>
        <p:blipFill>
          <a:blip r:embed="rId3"/>
          <a:stretch>
            <a:fillRect/>
          </a:stretch>
        </p:blipFill>
        <p:spPr>
          <a:xfrm>
            <a:off x="362915" y="1618216"/>
            <a:ext cx="3352800" cy="3149600"/>
          </a:xfrm>
          <a:prstGeom prst="rect">
            <a:avLst/>
          </a:prstGeom>
        </p:spPr>
      </p:pic>
      <p:cxnSp>
        <p:nvCxnSpPr>
          <p:cNvPr id="11" name="Straight Arrow Connector 10">
            <a:extLst>
              <a:ext uri="{FF2B5EF4-FFF2-40B4-BE49-F238E27FC236}">
                <a16:creationId xmlns:a16="http://schemas.microsoft.com/office/drawing/2014/main" id="{5AB041AE-0049-C24E-9F41-A0530E8DA40C}"/>
              </a:ext>
            </a:extLst>
          </p:cNvPr>
          <p:cNvCxnSpPr/>
          <p:nvPr/>
        </p:nvCxnSpPr>
        <p:spPr bwMode="auto">
          <a:xfrm flipH="1">
            <a:off x="2745165" y="2675301"/>
            <a:ext cx="3645243"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9279B4D-AF27-154D-929B-8BA238F743E0}"/>
              </a:ext>
            </a:extLst>
          </p:cNvPr>
          <p:cNvSpPr txBox="1"/>
          <p:nvPr/>
        </p:nvSpPr>
        <p:spPr>
          <a:xfrm>
            <a:off x="6508010" y="2550267"/>
            <a:ext cx="3645243"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Output JavaScript as ES5</a:t>
            </a:r>
          </a:p>
        </p:txBody>
      </p:sp>
      <p:sp>
        <p:nvSpPr>
          <p:cNvPr id="7" name="Title 3">
            <a:extLst>
              <a:ext uri="{FF2B5EF4-FFF2-40B4-BE49-F238E27FC236}">
                <a16:creationId xmlns:a16="http://schemas.microsoft.com/office/drawing/2014/main" id="{E7A442B4-9BCC-BA42-BC3E-ECA522AA8619}"/>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Bare minimum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1925242617"/>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5" name="Picture 4">
            <a:extLst>
              <a:ext uri="{FF2B5EF4-FFF2-40B4-BE49-F238E27FC236}">
                <a16:creationId xmlns:a16="http://schemas.microsoft.com/office/drawing/2014/main" id="{023D69A3-4C04-7A46-A8CD-4D5F2C161D70}"/>
              </a:ext>
            </a:extLst>
          </p:cNvPr>
          <p:cNvPicPr>
            <a:picLocks noChangeAspect="1"/>
          </p:cNvPicPr>
          <p:nvPr/>
        </p:nvPicPr>
        <p:blipFill>
          <a:blip r:embed="rId3"/>
          <a:stretch>
            <a:fillRect/>
          </a:stretch>
        </p:blipFill>
        <p:spPr>
          <a:xfrm>
            <a:off x="362915" y="1618216"/>
            <a:ext cx="3352800" cy="3149600"/>
          </a:xfrm>
          <a:prstGeom prst="rect">
            <a:avLst/>
          </a:prstGeom>
        </p:spPr>
      </p:pic>
      <p:cxnSp>
        <p:nvCxnSpPr>
          <p:cNvPr id="11" name="Straight Arrow Connector 10">
            <a:extLst>
              <a:ext uri="{FF2B5EF4-FFF2-40B4-BE49-F238E27FC236}">
                <a16:creationId xmlns:a16="http://schemas.microsoft.com/office/drawing/2014/main" id="{5AB041AE-0049-C24E-9F41-A0530E8DA40C}"/>
              </a:ext>
            </a:extLst>
          </p:cNvPr>
          <p:cNvCxnSpPr>
            <a:cxnSpLocks/>
          </p:cNvCxnSpPr>
          <p:nvPr/>
        </p:nvCxnSpPr>
        <p:spPr bwMode="auto">
          <a:xfrm flipH="1">
            <a:off x="3570973" y="3002562"/>
            <a:ext cx="2819436"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9279B4D-AF27-154D-929B-8BA238F743E0}"/>
              </a:ext>
            </a:extLst>
          </p:cNvPr>
          <p:cNvSpPr txBox="1"/>
          <p:nvPr/>
        </p:nvSpPr>
        <p:spPr>
          <a:xfrm>
            <a:off x="6663778" y="2131311"/>
            <a:ext cx="3645243"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Use</a:t>
            </a:r>
          </a:p>
        </p:txBody>
      </p:sp>
      <p:sp>
        <p:nvSpPr>
          <p:cNvPr id="8" name="Title 3">
            <a:extLst>
              <a:ext uri="{FF2B5EF4-FFF2-40B4-BE49-F238E27FC236}">
                <a16:creationId xmlns:a16="http://schemas.microsoft.com/office/drawing/2014/main" id="{ADE04427-B3E4-4C48-81C4-C9B860511DD7}"/>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Bare minimum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6" name="Picture 5">
            <a:extLst>
              <a:ext uri="{FF2B5EF4-FFF2-40B4-BE49-F238E27FC236}">
                <a16:creationId xmlns:a16="http://schemas.microsoft.com/office/drawing/2014/main" id="{800114F8-8EC3-ED4B-90D2-BAF65A7A128B}"/>
              </a:ext>
            </a:extLst>
          </p:cNvPr>
          <p:cNvPicPr>
            <a:picLocks noChangeAspect="1"/>
          </p:cNvPicPr>
          <p:nvPr/>
        </p:nvPicPr>
        <p:blipFill>
          <a:blip r:embed="rId4"/>
          <a:stretch>
            <a:fillRect/>
          </a:stretch>
        </p:blipFill>
        <p:spPr>
          <a:xfrm>
            <a:off x="5605947" y="2429435"/>
            <a:ext cx="5760907" cy="358698"/>
          </a:xfrm>
          <a:prstGeom prst="rect">
            <a:avLst/>
          </a:prstGeom>
        </p:spPr>
      </p:pic>
      <p:pic>
        <p:nvPicPr>
          <p:cNvPr id="9" name="Picture 8">
            <a:extLst>
              <a:ext uri="{FF2B5EF4-FFF2-40B4-BE49-F238E27FC236}">
                <a16:creationId xmlns:a16="http://schemas.microsoft.com/office/drawing/2014/main" id="{94E958F7-EC29-6940-A299-DBD48FFCDB95}"/>
              </a:ext>
            </a:extLst>
          </p:cNvPr>
          <p:cNvPicPr>
            <a:picLocks noChangeAspect="1"/>
          </p:cNvPicPr>
          <p:nvPr/>
        </p:nvPicPr>
        <p:blipFill>
          <a:blip r:embed="rId5"/>
          <a:stretch>
            <a:fillRect/>
          </a:stretch>
        </p:blipFill>
        <p:spPr>
          <a:xfrm>
            <a:off x="5220074" y="3233128"/>
            <a:ext cx="6532653" cy="391307"/>
          </a:xfrm>
          <a:prstGeom prst="rect">
            <a:avLst/>
          </a:prstGeom>
        </p:spPr>
      </p:pic>
      <p:sp>
        <p:nvSpPr>
          <p:cNvPr id="12" name="TextBox 11">
            <a:extLst>
              <a:ext uri="{FF2B5EF4-FFF2-40B4-BE49-F238E27FC236}">
                <a16:creationId xmlns:a16="http://schemas.microsoft.com/office/drawing/2014/main" id="{A473B3EC-EFA8-254B-AA5A-8097B27D74A8}"/>
              </a:ext>
            </a:extLst>
          </p:cNvPr>
          <p:cNvSpPr txBox="1"/>
          <p:nvPr/>
        </p:nvSpPr>
        <p:spPr>
          <a:xfrm>
            <a:off x="6663778" y="2933855"/>
            <a:ext cx="3645243"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Instead of</a:t>
            </a:r>
          </a:p>
        </p:txBody>
      </p:sp>
    </p:spTree>
    <p:extLst>
      <p:ext uri="{BB962C8B-B14F-4D97-AF65-F5344CB8AC3E}">
        <p14:creationId xmlns:p14="http://schemas.microsoft.com/office/powerpoint/2010/main" val="31359347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5" name="Picture 4">
            <a:extLst>
              <a:ext uri="{FF2B5EF4-FFF2-40B4-BE49-F238E27FC236}">
                <a16:creationId xmlns:a16="http://schemas.microsoft.com/office/drawing/2014/main" id="{023D69A3-4C04-7A46-A8CD-4D5F2C161D70}"/>
              </a:ext>
            </a:extLst>
          </p:cNvPr>
          <p:cNvPicPr>
            <a:picLocks noChangeAspect="1"/>
          </p:cNvPicPr>
          <p:nvPr/>
        </p:nvPicPr>
        <p:blipFill>
          <a:blip r:embed="rId3"/>
          <a:stretch>
            <a:fillRect/>
          </a:stretch>
        </p:blipFill>
        <p:spPr>
          <a:xfrm>
            <a:off x="362915" y="1618216"/>
            <a:ext cx="3352800" cy="3149600"/>
          </a:xfrm>
          <a:prstGeom prst="rect">
            <a:avLst/>
          </a:prstGeom>
        </p:spPr>
      </p:pic>
      <p:cxnSp>
        <p:nvCxnSpPr>
          <p:cNvPr id="7" name="Straight Arrow Connector 6">
            <a:extLst>
              <a:ext uri="{FF2B5EF4-FFF2-40B4-BE49-F238E27FC236}">
                <a16:creationId xmlns:a16="http://schemas.microsoft.com/office/drawing/2014/main" id="{028ACE19-20AE-4A40-9926-7A42AF5A8F14}"/>
              </a:ext>
            </a:extLst>
          </p:cNvPr>
          <p:cNvCxnSpPr>
            <a:cxnSpLocks/>
          </p:cNvCxnSpPr>
          <p:nvPr/>
        </p:nvCxnSpPr>
        <p:spPr bwMode="auto">
          <a:xfrm flipH="1">
            <a:off x="2098308" y="3935277"/>
            <a:ext cx="4292101"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9554914-672E-7146-AE22-7AAE9B7C62BE}"/>
              </a:ext>
            </a:extLst>
          </p:cNvPr>
          <p:cNvSpPr txBox="1"/>
          <p:nvPr/>
        </p:nvSpPr>
        <p:spPr>
          <a:xfrm>
            <a:off x="6508010" y="3810243"/>
            <a:ext cx="3916151"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Where are my TypeScript files?</a:t>
            </a: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Bare minimum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271605672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5F4BC3-27C4-0840-8131-0B44E547F583}"/>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13" name="Straight Arrow Connector 12">
            <a:extLst>
              <a:ext uri="{FF2B5EF4-FFF2-40B4-BE49-F238E27FC236}">
                <a16:creationId xmlns:a16="http://schemas.microsoft.com/office/drawing/2014/main" id="{51C6B05A-0B13-0140-9351-EBD8D73927A3}"/>
              </a:ext>
            </a:extLst>
          </p:cNvPr>
          <p:cNvCxnSpPr>
            <a:cxnSpLocks/>
          </p:cNvCxnSpPr>
          <p:nvPr/>
        </p:nvCxnSpPr>
        <p:spPr bwMode="auto">
          <a:xfrm flipH="1">
            <a:off x="4716379" y="3069969"/>
            <a:ext cx="1674029"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FEF37DF-2707-3145-ABAE-11D32F8E9EF6}"/>
              </a:ext>
            </a:extLst>
          </p:cNvPr>
          <p:cNvSpPr txBox="1"/>
          <p:nvPr/>
        </p:nvSpPr>
        <p:spPr>
          <a:xfrm>
            <a:off x="6508010" y="2936164"/>
            <a:ext cx="4349288"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Needed for </a:t>
            </a:r>
            <a:r>
              <a:rPr lang="en-US" sz="2000" b="1" dirty="0" err="1">
                <a:latin typeface="Avenir Next" panose="020B0503020202020204" pitchFamily="34" charset="0"/>
              </a:rPr>
              <a:t>async</a:t>
            </a:r>
            <a:r>
              <a:rPr lang="en-US" sz="2000" b="1" dirty="0">
                <a:latin typeface="Avenir Next" panose="020B0503020202020204" pitchFamily="34" charset="0"/>
              </a:rPr>
              <a:t>/await</a:t>
            </a:r>
          </a:p>
        </p:txBody>
      </p:sp>
    </p:spTree>
    <p:extLst>
      <p:ext uri="{BB962C8B-B14F-4D97-AF65-F5344CB8AC3E}">
        <p14:creationId xmlns:p14="http://schemas.microsoft.com/office/powerpoint/2010/main" val="169622271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5F4BC3-27C4-0840-8131-0B44E547F583}"/>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13" name="Straight Arrow Connector 12">
            <a:extLst>
              <a:ext uri="{FF2B5EF4-FFF2-40B4-BE49-F238E27FC236}">
                <a16:creationId xmlns:a16="http://schemas.microsoft.com/office/drawing/2014/main" id="{51C6B05A-0B13-0140-9351-EBD8D73927A3}"/>
              </a:ext>
            </a:extLst>
          </p:cNvPr>
          <p:cNvCxnSpPr>
            <a:cxnSpLocks/>
          </p:cNvCxnSpPr>
          <p:nvPr/>
        </p:nvCxnSpPr>
        <p:spPr bwMode="auto">
          <a:xfrm flipH="1">
            <a:off x="2966682" y="3358729"/>
            <a:ext cx="3423726"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FEF37DF-2707-3145-ABAE-11D32F8E9EF6}"/>
              </a:ext>
            </a:extLst>
          </p:cNvPr>
          <p:cNvSpPr txBox="1"/>
          <p:nvPr/>
        </p:nvSpPr>
        <p:spPr>
          <a:xfrm>
            <a:off x="6508010" y="3224924"/>
            <a:ext cx="4349288"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Output </a:t>
            </a:r>
            <a:r>
              <a:rPr lang="en-US" sz="2000" b="1" dirty="0" err="1">
                <a:latin typeface="Avenir Next" panose="020B0503020202020204" pitchFamily="34" charset="0"/>
              </a:rPr>
              <a:t>sourcemaps</a:t>
            </a:r>
            <a:r>
              <a:rPr lang="en-US" sz="2000" b="1" dirty="0">
                <a:latin typeface="Avenir Next" panose="020B0503020202020204" pitchFamily="34" charset="0"/>
              </a:rPr>
              <a:t> for debugging</a:t>
            </a:r>
          </a:p>
        </p:txBody>
      </p:sp>
    </p:spTree>
    <p:extLst>
      <p:ext uri="{BB962C8B-B14F-4D97-AF65-F5344CB8AC3E}">
        <p14:creationId xmlns:p14="http://schemas.microsoft.com/office/powerpoint/2010/main" val="195770034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87A0F3-978F-E54B-9255-F99FDF35FD63}"/>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8" name="Straight Arrow Connector 7">
            <a:extLst>
              <a:ext uri="{FF2B5EF4-FFF2-40B4-BE49-F238E27FC236}">
                <a16:creationId xmlns:a16="http://schemas.microsoft.com/office/drawing/2014/main" id="{2D64A3AE-1C96-B349-BAB6-0E16580A8420}"/>
              </a:ext>
            </a:extLst>
          </p:cNvPr>
          <p:cNvCxnSpPr>
            <a:cxnSpLocks/>
          </p:cNvCxnSpPr>
          <p:nvPr/>
        </p:nvCxnSpPr>
        <p:spPr bwMode="auto">
          <a:xfrm flipH="1">
            <a:off x="3262964" y="3595223"/>
            <a:ext cx="3127445"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FC62755-FE94-D940-9B50-BF801663AB79}"/>
              </a:ext>
            </a:extLst>
          </p:cNvPr>
          <p:cNvSpPr txBox="1"/>
          <p:nvPr/>
        </p:nvSpPr>
        <p:spPr>
          <a:xfrm>
            <a:off x="6390408" y="3379592"/>
            <a:ext cx="4349288" cy="480901"/>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You can use </a:t>
            </a:r>
            <a:r>
              <a:rPr lang="en-US" sz="2000" b="1" dirty="0">
                <a:latin typeface="Courier New" panose="02070309020205020404" pitchFamily="49" charset="0"/>
                <a:cs typeface="Courier New" panose="02070309020205020404" pitchFamily="49" charset="0"/>
              </a:rPr>
              <a:t>any</a:t>
            </a:r>
            <a:r>
              <a:rPr lang="en-US" sz="2000" b="1" dirty="0">
                <a:latin typeface="Avenir Next" panose="020B0503020202020204" pitchFamily="34" charset="0"/>
              </a:rPr>
              <a:t> type, but must declare it</a:t>
            </a:r>
          </a:p>
        </p:txBody>
      </p:sp>
    </p:spTree>
    <p:extLst>
      <p:ext uri="{BB962C8B-B14F-4D97-AF65-F5344CB8AC3E}">
        <p14:creationId xmlns:p14="http://schemas.microsoft.com/office/powerpoint/2010/main" val="69480563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B0F3073-12F9-1A47-99C5-3F4BCA504A83}"/>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11" name="Straight Arrow Connector 10">
            <a:extLst>
              <a:ext uri="{FF2B5EF4-FFF2-40B4-BE49-F238E27FC236}">
                <a16:creationId xmlns:a16="http://schemas.microsoft.com/office/drawing/2014/main" id="{9C366664-E279-EA4E-B79E-7B80C05B6230}"/>
              </a:ext>
            </a:extLst>
          </p:cNvPr>
          <p:cNvCxnSpPr>
            <a:cxnSpLocks/>
          </p:cNvCxnSpPr>
          <p:nvPr/>
        </p:nvCxnSpPr>
        <p:spPr bwMode="auto">
          <a:xfrm flipH="1">
            <a:off x="4752782" y="3879732"/>
            <a:ext cx="1260144"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166C51E-FB79-304E-B23B-442019D439D0}"/>
              </a:ext>
            </a:extLst>
          </p:cNvPr>
          <p:cNvSpPr txBox="1"/>
          <p:nvPr/>
        </p:nvSpPr>
        <p:spPr>
          <a:xfrm>
            <a:off x="6130526" y="3648912"/>
            <a:ext cx="3916151" cy="480901"/>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Suppress the </a:t>
            </a:r>
            <a:r>
              <a:rPr lang="en-US" sz="2000" b="1" dirty="0" err="1">
                <a:latin typeface="Avenir Next" panose="020B0503020202020204" pitchFamily="34" charset="0"/>
              </a:rPr>
              <a:t>noImplicityAny</a:t>
            </a:r>
            <a:r>
              <a:rPr lang="en-US" sz="2000" b="1" dirty="0">
                <a:latin typeface="Avenir Next" panose="020B0503020202020204" pitchFamily="34" charset="0"/>
              </a:rPr>
              <a:t> errors for indexing objects</a:t>
            </a:r>
          </a:p>
        </p:txBody>
      </p:sp>
    </p:spTree>
    <p:extLst>
      <p:ext uri="{BB962C8B-B14F-4D97-AF65-F5344CB8AC3E}">
        <p14:creationId xmlns:p14="http://schemas.microsoft.com/office/powerpoint/2010/main" val="175434534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7FF6BB2-BB20-854C-BD49-22C463384C10}"/>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9" name="Straight Arrow Connector 8">
            <a:extLst>
              <a:ext uri="{FF2B5EF4-FFF2-40B4-BE49-F238E27FC236}">
                <a16:creationId xmlns:a16="http://schemas.microsoft.com/office/drawing/2014/main" id="{804CC32A-96AF-0B4C-BC6B-8D00655F57A3}"/>
              </a:ext>
            </a:extLst>
          </p:cNvPr>
          <p:cNvCxnSpPr>
            <a:cxnSpLocks/>
          </p:cNvCxnSpPr>
          <p:nvPr/>
        </p:nvCxnSpPr>
        <p:spPr bwMode="auto">
          <a:xfrm flipH="1">
            <a:off x="2577968" y="4102468"/>
            <a:ext cx="3512725"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9BE8FC3-66A2-7548-A956-B7DEA819C50C}"/>
              </a:ext>
            </a:extLst>
          </p:cNvPr>
          <p:cNvCxnSpPr>
            <a:cxnSpLocks/>
          </p:cNvCxnSpPr>
          <p:nvPr/>
        </p:nvCxnSpPr>
        <p:spPr bwMode="auto">
          <a:xfrm flipH="1">
            <a:off x="3086505" y="4367400"/>
            <a:ext cx="2984938"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332CF5A-C876-CB4B-8058-03FD4DA21661}"/>
              </a:ext>
            </a:extLst>
          </p:cNvPr>
          <p:cNvCxnSpPr>
            <a:cxnSpLocks/>
          </p:cNvCxnSpPr>
          <p:nvPr/>
        </p:nvCxnSpPr>
        <p:spPr bwMode="auto">
          <a:xfrm>
            <a:off x="6071443" y="4112093"/>
            <a:ext cx="0" cy="566286"/>
          </a:xfrm>
          <a:prstGeom prst="line">
            <a:avLst/>
          </a:prstGeom>
          <a:noFill/>
          <a:ln w="3810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F94B83E-EAFB-6941-B3B7-C52271B026DC}"/>
              </a:ext>
            </a:extLst>
          </p:cNvPr>
          <p:cNvCxnSpPr>
            <a:cxnSpLocks/>
          </p:cNvCxnSpPr>
          <p:nvPr/>
        </p:nvCxnSpPr>
        <p:spPr bwMode="auto">
          <a:xfrm>
            <a:off x="6071443" y="4367400"/>
            <a:ext cx="308008" cy="0"/>
          </a:xfrm>
          <a:prstGeom prst="line">
            <a:avLst/>
          </a:prstGeom>
          <a:noFill/>
          <a:ln w="38100" cap="flat" cmpd="sng" algn="ctr">
            <a:solidFill>
              <a:schemeClr val="tx1"/>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A447BD01-6989-3743-937F-33AD8EAF8513}"/>
              </a:ext>
            </a:extLst>
          </p:cNvPr>
          <p:cNvSpPr txBox="1"/>
          <p:nvPr/>
        </p:nvSpPr>
        <p:spPr>
          <a:xfrm>
            <a:off x="6486661" y="4126949"/>
            <a:ext cx="3040251" cy="480901"/>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Used for custom widget development</a:t>
            </a:r>
          </a:p>
        </p:txBody>
      </p:sp>
      <p:cxnSp>
        <p:nvCxnSpPr>
          <p:cNvPr id="17" name="Straight Arrow Connector 16">
            <a:extLst>
              <a:ext uri="{FF2B5EF4-FFF2-40B4-BE49-F238E27FC236}">
                <a16:creationId xmlns:a16="http://schemas.microsoft.com/office/drawing/2014/main" id="{7542C12B-37DC-D147-B74B-5BC06C027228}"/>
              </a:ext>
            </a:extLst>
          </p:cNvPr>
          <p:cNvCxnSpPr>
            <a:cxnSpLocks/>
          </p:cNvCxnSpPr>
          <p:nvPr/>
        </p:nvCxnSpPr>
        <p:spPr bwMode="auto">
          <a:xfrm flipH="1">
            <a:off x="4138863" y="4659129"/>
            <a:ext cx="1932581"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3468651"/>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Features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262668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457200" lvl="0" indent="-457200">
              <a:lnSpc>
                <a:spcPct val="200000"/>
              </a:lnSpc>
              <a:buFont typeface="Arial" panose="020B0604020202020204" pitchFamily="34" charset="0"/>
              <a:buChar char="•"/>
              <a:defRPr/>
            </a:pPr>
            <a:r>
              <a:rPr lang="en-US" sz="3000" b="0" dirty="0">
                <a:latin typeface="+mn-lt"/>
              </a:rPr>
              <a:t>Types and Interfaces</a:t>
            </a:r>
          </a:p>
          <a:p>
            <a:pPr marL="457200" lvl="0" indent="-457200">
              <a:lnSpc>
                <a:spcPct val="200000"/>
              </a:lnSpc>
              <a:buFont typeface="Arial" panose="020B0604020202020204" pitchFamily="34" charset="0"/>
              <a:buChar char="•"/>
              <a:defRPr/>
            </a:pPr>
            <a:r>
              <a:rPr lang="en-US" sz="3000" b="0" dirty="0">
                <a:latin typeface="+mn-lt"/>
              </a:rPr>
              <a:t>Type Guards</a:t>
            </a:r>
          </a:p>
          <a:p>
            <a:pPr marL="457200" lvl="0" indent="-457200">
              <a:lnSpc>
                <a:spcPct val="200000"/>
              </a:lnSpc>
              <a:buFont typeface="Arial" panose="020B0604020202020204" pitchFamily="34" charset="0"/>
              <a:buChar char="•"/>
              <a:defRPr/>
            </a:pPr>
            <a:r>
              <a:rPr lang="en-US" sz="3000" b="0" dirty="0">
                <a:latin typeface="+mn-lt"/>
              </a:rPr>
              <a:t>Dynamic Imports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60804089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Agenda</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8" name="TextBox 7">
            <a:extLst>
              <a:ext uri="{FF2B5EF4-FFF2-40B4-BE49-F238E27FC236}">
                <a16:creationId xmlns:a16="http://schemas.microsoft.com/office/drawing/2014/main" id="{6D899C76-EEF6-456E-BC8D-6CEC96C82D3C}"/>
              </a:ext>
            </a:extLst>
          </p:cNvPr>
          <p:cNvSpPr txBox="1"/>
          <p:nvPr/>
        </p:nvSpPr>
        <p:spPr>
          <a:xfrm>
            <a:off x="1755648" y="2255520"/>
            <a:ext cx="8473440" cy="3584448"/>
          </a:xfrm>
          <a:prstGeom prst="rect">
            <a:avLst/>
          </a:prstGeom>
          <a:noFill/>
          <a:effectLst/>
        </p:spPr>
        <p:txBody>
          <a:bodyPr wrap="square" lIns="0" tIns="0" rIns="0" bIns="0" rtlCol="0">
            <a:noAutofit/>
          </a:bodyPr>
          <a:lstStyle/>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r>
              <a:rPr lang="en-US" sz="2800" dirty="0">
                <a:ea typeface="+mn-ea"/>
                <a:cs typeface="+mn-cs"/>
              </a:rPr>
              <a:t> ArcGIS API for JavaScript 4.x</a:t>
            </a: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r>
              <a:rPr lang="en-US" sz="2800" dirty="0"/>
              <a:t> TypeScript</a:t>
            </a:r>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r>
              <a:rPr lang="en-US" sz="2800" dirty="0">
                <a:ea typeface="+mn-ea"/>
                <a:cs typeface="+mn-cs"/>
              </a:rPr>
              <a:t> Converting a JavaScript app to TypeScript</a:t>
            </a: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r>
              <a:rPr lang="en-US" sz="2800" dirty="0"/>
              <a:t> Development Resources</a:t>
            </a:r>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r>
              <a:rPr lang="en-US" sz="2800" dirty="0">
                <a:ea typeface="+mn-ea"/>
                <a:cs typeface="+mn-cs"/>
              </a:rPr>
              <a:t> Custom Widgets</a:t>
            </a:r>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endParaRPr lang="en-US" sz="2800" dirty="0">
              <a:ea typeface="+mn-ea"/>
              <a:cs typeface="+mn-cs"/>
            </a:endParaRPr>
          </a:p>
        </p:txBody>
      </p:sp>
    </p:spTree>
    <p:extLst>
      <p:ext uri="{BB962C8B-B14F-4D97-AF65-F5344CB8AC3E}">
        <p14:creationId xmlns:p14="http://schemas.microsoft.com/office/powerpoint/2010/main" val="29334195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Simple Example</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268157509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More Involved Example</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178836289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Resources</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5" name="Picture 4">
            <a:hlinkClick r:id="rId3"/>
            <a:extLst>
              <a:ext uri="{FF2B5EF4-FFF2-40B4-BE49-F238E27FC236}">
                <a16:creationId xmlns:a16="http://schemas.microsoft.com/office/drawing/2014/main" id="{B96DAF5E-6F98-4346-86D0-5BEA9FEC9BAE}"/>
              </a:ext>
            </a:extLst>
          </p:cNvPr>
          <p:cNvPicPr>
            <a:picLocks noChangeAspect="1"/>
          </p:cNvPicPr>
          <p:nvPr/>
        </p:nvPicPr>
        <p:blipFill>
          <a:blip r:embed="rId4"/>
          <a:stretch>
            <a:fillRect/>
          </a:stretch>
        </p:blipFill>
        <p:spPr>
          <a:xfrm>
            <a:off x="7278411" y="1159552"/>
            <a:ext cx="4755683" cy="2635572"/>
          </a:xfrm>
          <a:prstGeom prst="rect">
            <a:avLst/>
          </a:prstGeom>
        </p:spPr>
      </p:pic>
      <p:pic>
        <p:nvPicPr>
          <p:cNvPr id="7" name="Picture 6">
            <a:hlinkClick r:id="rId5"/>
            <a:extLst>
              <a:ext uri="{FF2B5EF4-FFF2-40B4-BE49-F238E27FC236}">
                <a16:creationId xmlns:a16="http://schemas.microsoft.com/office/drawing/2014/main" id="{62B557C6-5296-4845-AC47-59E29827A33A}"/>
              </a:ext>
            </a:extLst>
          </p:cNvPr>
          <p:cNvPicPr>
            <a:picLocks noChangeAspect="1"/>
          </p:cNvPicPr>
          <p:nvPr/>
        </p:nvPicPr>
        <p:blipFill>
          <a:blip r:embed="rId6"/>
          <a:stretch>
            <a:fillRect/>
          </a:stretch>
        </p:blipFill>
        <p:spPr>
          <a:xfrm>
            <a:off x="4166373" y="4584193"/>
            <a:ext cx="1998119" cy="1111831"/>
          </a:xfrm>
          <a:prstGeom prst="rect">
            <a:avLst/>
          </a:prstGeom>
        </p:spPr>
      </p:pic>
      <p:pic>
        <p:nvPicPr>
          <p:cNvPr id="9" name="Picture 8">
            <a:hlinkClick r:id="rId7"/>
            <a:extLst>
              <a:ext uri="{FF2B5EF4-FFF2-40B4-BE49-F238E27FC236}">
                <a16:creationId xmlns:a16="http://schemas.microsoft.com/office/drawing/2014/main" id="{EE485F26-92A1-4E2B-9513-F2C6530B67C6}"/>
              </a:ext>
            </a:extLst>
          </p:cNvPr>
          <p:cNvPicPr>
            <a:picLocks noChangeAspect="1"/>
          </p:cNvPicPr>
          <p:nvPr/>
        </p:nvPicPr>
        <p:blipFill>
          <a:blip r:embed="rId8"/>
          <a:stretch>
            <a:fillRect/>
          </a:stretch>
        </p:blipFill>
        <p:spPr>
          <a:xfrm>
            <a:off x="446694" y="1196152"/>
            <a:ext cx="6360245" cy="3191020"/>
          </a:xfrm>
          <a:prstGeom prst="rect">
            <a:avLst/>
          </a:prstGeom>
        </p:spPr>
      </p:pic>
      <p:pic>
        <p:nvPicPr>
          <p:cNvPr id="11" name="Picture 10">
            <a:hlinkClick r:id="rId9"/>
            <a:extLst>
              <a:ext uri="{FF2B5EF4-FFF2-40B4-BE49-F238E27FC236}">
                <a16:creationId xmlns:a16="http://schemas.microsoft.com/office/drawing/2014/main" id="{D5A97099-9379-4CE0-B3BD-75BBD0C2FDEF}"/>
              </a:ext>
            </a:extLst>
          </p:cNvPr>
          <p:cNvPicPr>
            <a:picLocks noChangeAspect="1"/>
          </p:cNvPicPr>
          <p:nvPr/>
        </p:nvPicPr>
        <p:blipFill>
          <a:blip r:embed="rId10"/>
          <a:stretch>
            <a:fillRect/>
          </a:stretch>
        </p:blipFill>
        <p:spPr>
          <a:xfrm>
            <a:off x="6290553" y="4874973"/>
            <a:ext cx="4123274" cy="1926865"/>
          </a:xfrm>
          <a:prstGeom prst="rect">
            <a:avLst/>
          </a:prstGeom>
        </p:spPr>
      </p:pic>
      <p:pic>
        <p:nvPicPr>
          <p:cNvPr id="13" name="Picture 12">
            <a:hlinkClick r:id="rId11"/>
            <a:extLst>
              <a:ext uri="{FF2B5EF4-FFF2-40B4-BE49-F238E27FC236}">
                <a16:creationId xmlns:a16="http://schemas.microsoft.com/office/drawing/2014/main" id="{AEDEC6E8-96A3-43B8-8851-491042A1E89B}"/>
              </a:ext>
            </a:extLst>
          </p:cNvPr>
          <p:cNvPicPr>
            <a:picLocks noChangeAspect="1"/>
          </p:cNvPicPr>
          <p:nvPr/>
        </p:nvPicPr>
        <p:blipFill>
          <a:blip r:embed="rId12"/>
          <a:stretch>
            <a:fillRect/>
          </a:stretch>
        </p:blipFill>
        <p:spPr>
          <a:xfrm>
            <a:off x="7530071" y="3955480"/>
            <a:ext cx="2699017" cy="795362"/>
          </a:xfrm>
          <a:prstGeom prst="rect">
            <a:avLst/>
          </a:prstGeom>
        </p:spPr>
      </p:pic>
      <p:pic>
        <p:nvPicPr>
          <p:cNvPr id="15" name="Picture 14">
            <a:hlinkClick r:id="rId13"/>
            <a:extLst>
              <a:ext uri="{FF2B5EF4-FFF2-40B4-BE49-F238E27FC236}">
                <a16:creationId xmlns:a16="http://schemas.microsoft.com/office/drawing/2014/main" id="{5B0127D8-F7FB-4572-B5E2-BAEA8C24410E}"/>
              </a:ext>
            </a:extLst>
          </p:cNvPr>
          <p:cNvPicPr>
            <a:picLocks noChangeAspect="1"/>
          </p:cNvPicPr>
          <p:nvPr/>
        </p:nvPicPr>
        <p:blipFill>
          <a:blip r:embed="rId14"/>
          <a:stretch>
            <a:fillRect/>
          </a:stretch>
        </p:blipFill>
        <p:spPr>
          <a:xfrm>
            <a:off x="10564623" y="4486656"/>
            <a:ext cx="1473584" cy="1572767"/>
          </a:xfrm>
          <a:prstGeom prst="rect">
            <a:avLst/>
          </a:prstGeom>
        </p:spPr>
      </p:pic>
      <p:pic>
        <p:nvPicPr>
          <p:cNvPr id="6" name="Picture 5">
            <a:hlinkClick r:id="rId15"/>
            <a:extLst>
              <a:ext uri="{FF2B5EF4-FFF2-40B4-BE49-F238E27FC236}">
                <a16:creationId xmlns:a16="http://schemas.microsoft.com/office/drawing/2014/main" id="{E5A5D58F-CB00-4438-BC49-D8EE0A394D21}"/>
              </a:ext>
            </a:extLst>
          </p:cNvPr>
          <p:cNvPicPr>
            <a:picLocks noChangeAspect="1"/>
          </p:cNvPicPr>
          <p:nvPr/>
        </p:nvPicPr>
        <p:blipFill>
          <a:blip r:embed="rId16"/>
          <a:stretch>
            <a:fillRect/>
          </a:stretch>
        </p:blipFill>
        <p:spPr>
          <a:xfrm>
            <a:off x="67787" y="4584193"/>
            <a:ext cx="3952156" cy="2223662"/>
          </a:xfrm>
          <a:prstGeom prst="rect">
            <a:avLst/>
          </a:prstGeom>
        </p:spPr>
      </p:pic>
      <p:pic>
        <p:nvPicPr>
          <p:cNvPr id="10" name="Picture 9">
            <a:hlinkClick r:id="rId17"/>
            <a:extLst>
              <a:ext uri="{FF2B5EF4-FFF2-40B4-BE49-F238E27FC236}">
                <a16:creationId xmlns:a16="http://schemas.microsoft.com/office/drawing/2014/main" id="{73EB3BC8-9205-45EB-88B7-48565D821BA3}"/>
              </a:ext>
            </a:extLst>
          </p:cNvPr>
          <p:cNvPicPr>
            <a:picLocks noChangeAspect="1"/>
          </p:cNvPicPr>
          <p:nvPr/>
        </p:nvPicPr>
        <p:blipFill>
          <a:blip r:embed="rId18"/>
          <a:stretch>
            <a:fillRect/>
          </a:stretch>
        </p:blipFill>
        <p:spPr>
          <a:xfrm>
            <a:off x="4159482" y="5836227"/>
            <a:ext cx="1981561" cy="837792"/>
          </a:xfrm>
          <a:prstGeom prst="rect">
            <a:avLst/>
          </a:prstGeom>
        </p:spPr>
      </p:pic>
    </p:spTree>
    <p:extLst>
      <p:ext uri="{BB962C8B-B14F-4D97-AF65-F5344CB8AC3E}">
        <p14:creationId xmlns:p14="http://schemas.microsoft.com/office/powerpoint/2010/main" val="234612038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738664"/>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Implementing Accessor - </a:t>
            </a:r>
            <a:r>
              <a:rPr kumimoji="0" lang="en-US" sz="3000" b="0" i="0" u="none" strike="noStrike" kern="0" cap="none" spc="0" normalizeH="0" baseline="0" noProof="0" dirty="0" err="1">
                <a:ln>
                  <a:noFill/>
                </a:ln>
                <a:solidFill>
                  <a:prstClr val="white"/>
                </a:solidFill>
                <a:effectLst/>
                <a:uLnTx/>
                <a:uFillTx/>
                <a:latin typeface="Arial"/>
                <a:ea typeface="ＭＳ Ｐゴシック"/>
                <a:cs typeface="ＭＳ Ｐゴシック"/>
              </a:rPr>
              <a:t>esri</a:t>
            </a: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/core/Accessor class</a:t>
            </a:r>
            <a:endParaRPr lang="en-US" sz="1100" b="0" kern="0" dirty="0">
              <a:solidFill>
                <a:prstClr val="white"/>
              </a:solidFill>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97537" y="1194686"/>
            <a:ext cx="8177693" cy="4588034"/>
          </a:xfrm>
          <a:prstGeom prst="rect">
            <a:avLst/>
          </a:prstGeom>
        </p:spPr>
      </p:pic>
      <p:pic>
        <p:nvPicPr>
          <p:cNvPr id="5" name="Picture 4">
            <a:hlinkClick r:id="rId5"/>
            <a:extLst>
              <a:ext uri="{FF2B5EF4-FFF2-40B4-BE49-F238E27FC236}">
                <a16:creationId xmlns:a16="http://schemas.microsoft.com/office/drawing/2014/main" id="{924D4611-B49E-4BD8-ACCA-8A8880CEEDE8}"/>
              </a:ext>
            </a:extLst>
          </p:cNvPr>
          <p:cNvPicPr>
            <a:picLocks noChangeAspect="1"/>
          </p:cNvPicPr>
          <p:nvPr/>
        </p:nvPicPr>
        <p:blipFill>
          <a:blip r:embed="rId6"/>
          <a:stretch>
            <a:fillRect/>
          </a:stretch>
        </p:blipFill>
        <p:spPr>
          <a:xfrm>
            <a:off x="6379777" y="4030781"/>
            <a:ext cx="5693858" cy="2286994"/>
          </a:xfrm>
          <a:prstGeom prst="rect">
            <a:avLst/>
          </a:prstGeom>
        </p:spPr>
      </p:pic>
    </p:spTree>
    <p:extLst>
      <p:ext uri="{BB962C8B-B14F-4D97-AF65-F5344CB8AC3E}">
        <p14:creationId xmlns:p14="http://schemas.microsoft.com/office/powerpoint/2010/main" val="191116297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defRPr/>
            </a:pPr>
            <a:r>
              <a:rPr lang="en-US" sz="3000" b="0" kern="0" dirty="0" err="1">
                <a:solidFill>
                  <a:prstClr val="white"/>
                </a:solidFill>
                <a:cs typeface="ＭＳ Ｐゴシック"/>
              </a:rPr>
              <a:t>esri</a:t>
            </a:r>
            <a:r>
              <a:rPr lang="en-US" sz="3000" b="0" kern="0" dirty="0">
                <a:solidFill>
                  <a:prstClr val="white"/>
                </a:solidFill>
                <a:cs typeface="ＭＳ Ｐゴシック"/>
              </a:rPr>
              <a:t>/core/</a:t>
            </a:r>
            <a:r>
              <a:rPr lang="en-US" sz="3000" b="0" kern="0" dirty="0" err="1">
                <a:solidFill>
                  <a:prstClr val="white"/>
                </a:solidFill>
                <a:cs typeface="ＭＳ Ｐゴシック"/>
              </a:rPr>
              <a:t>accessorSupport</a:t>
            </a:r>
            <a:r>
              <a:rPr lang="en-US" sz="3000" b="0" kern="0" dirty="0">
                <a:solidFill>
                  <a:prstClr val="white"/>
                </a:solidFill>
                <a:cs typeface="ＭＳ Ｐゴシック"/>
              </a:rPr>
              <a:t>/decorators module</a:t>
            </a:r>
            <a:endParaRPr lang="en-US" sz="1800" b="0" kern="0" dirty="0">
              <a:solidFill>
                <a:prstClr val="white"/>
              </a:solidFil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609601" y="1464620"/>
            <a:ext cx="10997184" cy="4733248"/>
          </a:xfrm>
          <a:prstGeom prst="rect">
            <a:avLst/>
          </a:prstGeom>
        </p:spPr>
      </p:pic>
    </p:spTree>
    <p:extLst>
      <p:ext uri="{BB962C8B-B14F-4D97-AF65-F5344CB8AC3E}">
        <p14:creationId xmlns:p14="http://schemas.microsoft.com/office/powerpoint/2010/main" val="221395269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defRPr/>
            </a:pPr>
            <a:r>
              <a:rPr lang="en-US" sz="3000" b="0" kern="0" dirty="0" err="1">
                <a:solidFill>
                  <a:prstClr val="white"/>
                </a:solidFill>
                <a:cs typeface="ＭＳ Ｐゴシック"/>
              </a:rPr>
              <a:t>esri</a:t>
            </a:r>
            <a:r>
              <a:rPr lang="en-US" sz="3000" b="0" kern="0" dirty="0">
                <a:solidFill>
                  <a:prstClr val="white"/>
                </a:solidFill>
                <a:cs typeface="ＭＳ Ｐゴシック"/>
              </a:rPr>
              <a:t>/core/</a:t>
            </a:r>
            <a:r>
              <a:rPr lang="en-US" sz="3000" b="0" kern="0" dirty="0" err="1">
                <a:solidFill>
                  <a:prstClr val="white"/>
                </a:solidFill>
                <a:cs typeface="ＭＳ Ｐゴシック"/>
              </a:rPr>
              <a:t>accessorSupport</a:t>
            </a:r>
            <a:r>
              <a:rPr lang="en-US" sz="3000" b="0" kern="0" dirty="0">
                <a:solidFill>
                  <a:prstClr val="white"/>
                </a:solidFill>
                <a:cs typeface="ＭＳ Ｐゴシック"/>
              </a:rPr>
              <a:t>/decorators – </a:t>
            </a:r>
            <a:r>
              <a:rPr lang="en-US" sz="3000" b="0" kern="0" dirty="0" err="1">
                <a:solidFill>
                  <a:prstClr val="white"/>
                </a:solidFill>
                <a:cs typeface="ＭＳ Ｐゴシック"/>
              </a:rPr>
              <a:t>aliasOf</a:t>
            </a:r>
            <a:r>
              <a:rPr lang="en-US" sz="3000" b="0" kern="0" dirty="0">
                <a:solidFill>
                  <a:prstClr val="white"/>
                </a:solidFill>
                <a:cs typeface="ＭＳ Ｐゴシック"/>
              </a:rPr>
              <a:t>()</a:t>
            </a:r>
            <a:endParaRPr lang="en-US" sz="1800" b="0" kern="0" dirty="0">
              <a:solidFill>
                <a:prstClr val="white"/>
              </a:solidFill>
            </a:endParaRPr>
          </a:p>
        </p:txBody>
      </p:sp>
      <p:pic>
        <p:nvPicPr>
          <p:cNvPr id="6" name="Picture 5">
            <a:extLst>
              <a:ext uri="{FF2B5EF4-FFF2-40B4-BE49-F238E27FC236}">
                <a16:creationId xmlns:a16="http://schemas.microsoft.com/office/drawing/2014/main" id="{CD92F7AB-0213-46F8-AC8A-B134FEFD1267}"/>
              </a:ext>
            </a:extLst>
          </p:cNvPr>
          <p:cNvPicPr>
            <a:picLocks noChangeAspect="1"/>
          </p:cNvPicPr>
          <p:nvPr/>
        </p:nvPicPr>
        <p:blipFill>
          <a:blip r:embed="rId3"/>
          <a:stretch>
            <a:fillRect/>
          </a:stretch>
        </p:blipFill>
        <p:spPr>
          <a:xfrm>
            <a:off x="2451119" y="1734407"/>
            <a:ext cx="7306695" cy="4096322"/>
          </a:xfrm>
          <a:prstGeom prst="rect">
            <a:avLst/>
          </a:prstGeom>
        </p:spPr>
      </p:pic>
    </p:spTree>
    <p:extLst>
      <p:ext uri="{BB962C8B-B14F-4D97-AF65-F5344CB8AC3E}">
        <p14:creationId xmlns:p14="http://schemas.microsoft.com/office/powerpoint/2010/main" val="237454220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defRPr/>
            </a:pPr>
            <a:r>
              <a:rPr lang="en-US" sz="3000" b="0" kern="0" dirty="0" err="1">
                <a:solidFill>
                  <a:prstClr val="white"/>
                </a:solidFill>
                <a:cs typeface="ＭＳ Ｐゴシック"/>
              </a:rPr>
              <a:t>esri</a:t>
            </a:r>
            <a:r>
              <a:rPr lang="en-US" sz="3000" b="0" kern="0" dirty="0">
                <a:solidFill>
                  <a:prstClr val="white"/>
                </a:solidFill>
                <a:cs typeface="ＭＳ Ｐゴシック"/>
              </a:rPr>
              <a:t>/core/</a:t>
            </a:r>
            <a:r>
              <a:rPr lang="en-US" sz="3000" b="0" kern="0" dirty="0" err="1">
                <a:solidFill>
                  <a:prstClr val="white"/>
                </a:solidFill>
                <a:cs typeface="ＭＳ Ｐゴシック"/>
              </a:rPr>
              <a:t>accessorSupport</a:t>
            </a:r>
            <a:r>
              <a:rPr lang="en-US" sz="3000" b="0" kern="0" dirty="0">
                <a:solidFill>
                  <a:prstClr val="white"/>
                </a:solidFill>
                <a:cs typeface="ＭＳ Ｐゴシック"/>
              </a:rPr>
              <a:t>/decorators – property()</a:t>
            </a:r>
            <a:endParaRPr lang="en-US" sz="1800" b="0" kern="0" dirty="0">
              <a:solidFill>
                <a:prstClr val="white"/>
              </a:solidFill>
            </a:endParaRPr>
          </a:p>
        </p:txBody>
      </p:sp>
      <p:pic>
        <p:nvPicPr>
          <p:cNvPr id="10" name="Picture 9">
            <a:extLst>
              <a:ext uri="{FF2B5EF4-FFF2-40B4-BE49-F238E27FC236}">
                <a16:creationId xmlns:a16="http://schemas.microsoft.com/office/drawing/2014/main" id="{FF7DC335-2C38-40E5-97A9-E2045C017783}"/>
              </a:ext>
            </a:extLst>
          </p:cNvPr>
          <p:cNvPicPr>
            <a:picLocks noChangeAspect="1"/>
          </p:cNvPicPr>
          <p:nvPr/>
        </p:nvPicPr>
        <p:blipFill>
          <a:blip r:embed="rId3"/>
          <a:stretch>
            <a:fillRect/>
          </a:stretch>
        </p:blipFill>
        <p:spPr>
          <a:xfrm>
            <a:off x="1808092" y="1625029"/>
            <a:ext cx="8592749" cy="4534533"/>
          </a:xfrm>
          <a:prstGeom prst="rect">
            <a:avLst/>
          </a:prstGeom>
        </p:spPr>
      </p:pic>
    </p:spTree>
    <p:extLst>
      <p:ext uri="{BB962C8B-B14F-4D97-AF65-F5344CB8AC3E}">
        <p14:creationId xmlns:p14="http://schemas.microsoft.com/office/powerpoint/2010/main" val="332322926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Widget development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707137" y="1265370"/>
            <a:ext cx="10639530" cy="5428037"/>
          </a:xfrm>
          <a:prstGeom prst="rect">
            <a:avLst/>
          </a:prstGeom>
        </p:spPr>
      </p:pic>
    </p:spTree>
    <p:extLst>
      <p:ext uri="{BB962C8B-B14F-4D97-AF65-F5344CB8AC3E}">
        <p14:creationId xmlns:p14="http://schemas.microsoft.com/office/powerpoint/2010/main" val="2162052106"/>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Example</a:t>
            </a: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Custom Widget Example</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364239947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Example</a:t>
            </a: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138499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We can help make it easier for you!</a:t>
            </a:r>
          </a:p>
          <a:p>
            <a:pPr lvl="0">
              <a:defRPr/>
            </a:pPr>
            <a:endParaRPr lang="en-US" sz="3000" b="0" dirty="0">
              <a:latin typeface="+mn-lt"/>
            </a:endParaRPr>
          </a:p>
          <a:p>
            <a:pPr lvl="0">
              <a:defRPr/>
            </a:pPr>
            <a:r>
              <a:rPr lang="en-US" sz="3000" kern="0" dirty="0">
                <a:solidFill>
                  <a:prstClr val="white"/>
                </a:solidFill>
                <a:latin typeface="Courier New" panose="02070309020205020404" pitchFamily="49" charset="0"/>
                <a:ea typeface="ＭＳ Ｐゴシック"/>
                <a:cs typeface="Courier New" panose="02070309020205020404" pitchFamily="49" charset="0"/>
              </a:rPr>
              <a:t>n</a:t>
            </a:r>
            <a:r>
              <a:rPr kumimoji="0" lang="en-US" sz="3000" i="0" u="none" strike="noStrike" kern="0" cap="none" spc="0" normalizeH="0" baseline="0" noProof="0" dirty="0">
                <a:ln>
                  <a:noFill/>
                </a:ln>
                <a:solidFill>
                  <a:prstClr val="white"/>
                </a:solidFill>
                <a:effectLst/>
                <a:uLnTx/>
                <a:uFillTx/>
                <a:latin typeface="Courier New" panose="02070309020205020404" pitchFamily="49" charset="0"/>
                <a:ea typeface="ＭＳ Ｐゴシック"/>
                <a:cs typeface="Courier New" panose="02070309020205020404" pitchFamily="49" charset="0"/>
              </a:rPr>
              <a:t>pm ins</a:t>
            </a:r>
            <a:r>
              <a:rPr lang="en-US" sz="3000" kern="0" dirty="0">
                <a:solidFill>
                  <a:prstClr val="white"/>
                </a:solidFill>
                <a:latin typeface="Courier New" panose="02070309020205020404" pitchFamily="49" charset="0"/>
                <a:ea typeface="ＭＳ Ｐゴシック"/>
                <a:cs typeface="Courier New" panose="02070309020205020404" pitchFamily="49" charset="0"/>
              </a:rPr>
              <a:t>tall @</a:t>
            </a:r>
            <a:r>
              <a:rPr lang="en-US" sz="3000" kern="0" dirty="0" err="1">
                <a:solidFill>
                  <a:prstClr val="white"/>
                </a:solidFill>
                <a:latin typeface="Courier New" panose="02070309020205020404" pitchFamily="49" charset="0"/>
                <a:ea typeface="ＭＳ Ｐゴシック"/>
                <a:cs typeface="Courier New" panose="02070309020205020404" pitchFamily="49" charset="0"/>
              </a:rPr>
              <a:t>arcgis</a:t>
            </a:r>
            <a:r>
              <a:rPr lang="en-US" sz="3000" kern="0" dirty="0">
                <a:solidFill>
                  <a:prstClr val="white"/>
                </a:solidFill>
                <a:latin typeface="Courier New" panose="02070309020205020404" pitchFamily="49" charset="0"/>
                <a:ea typeface="ＭＳ Ｐゴシック"/>
                <a:cs typeface="Courier New" panose="02070309020205020404" pitchFamily="49" charset="0"/>
              </a:rPr>
              <a:t>/cli</a:t>
            </a:r>
            <a:endParaRPr kumimoji="0" lang="en-US" sz="3000" i="0" u="none" strike="noStrike" kern="0" cap="none" spc="0" normalizeH="0" baseline="0" noProof="0" dirty="0">
              <a:ln>
                <a:noFill/>
              </a:ln>
              <a:solidFill>
                <a:prstClr val="white"/>
              </a:solidFill>
              <a:effectLst/>
              <a:uLnTx/>
              <a:uFillTx/>
              <a:latin typeface="Courier New" panose="02070309020205020404" pitchFamily="49" charset="0"/>
              <a:ea typeface="ＭＳ Ｐゴシック"/>
              <a:cs typeface="Courier New" panose="02070309020205020404" pitchFamily="49" charset="0"/>
            </a:endParaRPr>
          </a:p>
        </p:txBody>
      </p:sp>
    </p:spTree>
    <p:extLst>
      <p:ext uri="{BB962C8B-B14F-4D97-AF65-F5344CB8AC3E}">
        <p14:creationId xmlns:p14="http://schemas.microsoft.com/office/powerpoint/2010/main" val="309952087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75389E8C-782C-1D48-9C17-C4084BAB0FF4}"/>
              </a:ext>
            </a:extLst>
          </p:cNvPr>
          <p:cNvSpPr>
            <a:spLocks noChangeAspect="1"/>
          </p:cNvSpPr>
          <p:nvPr/>
        </p:nvSpPr>
        <p:spPr bwMode="auto">
          <a:xfrm>
            <a:off x="4724175" y="1177257"/>
            <a:ext cx="2949032" cy="2949029"/>
          </a:xfrm>
          <a:prstGeom prst="ellipse">
            <a:avLst/>
          </a:prstGeom>
          <a:gradFill flip="none" rotWithShape="1">
            <a:gsLst>
              <a:gs pos="0">
                <a:srgbClr val="011944">
                  <a:alpha val="25000"/>
                </a:srgbClr>
              </a:gs>
              <a:gs pos="100000">
                <a:srgbClr val="011944">
                  <a:alpha val="0"/>
                </a:srgbClr>
              </a:gs>
            </a:gsLst>
            <a:lin ang="5400000" scaled="0"/>
            <a:tileRect/>
          </a:gradFill>
          <a:ln w="9144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67" b="1" i="0" u="none" strike="noStrike" kern="1200" cap="none" spc="0" normalizeH="0" baseline="0" noProof="0" dirty="0">
              <a:ln w="76200" cmpd="sng">
                <a:solidFill>
                  <a:prstClr val="white"/>
                </a:solidFill>
              </a:ln>
              <a:solidFill>
                <a:srgbClr val="94E6FF"/>
              </a:solidFill>
              <a:effectLst/>
              <a:uLnTx/>
              <a:uFillTx/>
              <a:latin typeface="Arial"/>
              <a:ea typeface="ＭＳ Ｐゴシック" pitchFamily="16" charset="-128"/>
              <a:cs typeface="ＭＳ Ｐゴシック" pitchFamily="-97" charset="-128"/>
            </a:endParaRPr>
          </a:p>
        </p:txBody>
      </p:sp>
      <p:sp>
        <p:nvSpPr>
          <p:cNvPr id="66" name="Oval 65">
            <a:extLst>
              <a:ext uri="{FF2B5EF4-FFF2-40B4-BE49-F238E27FC236}">
                <a16:creationId xmlns:a16="http://schemas.microsoft.com/office/drawing/2014/main" id="{D5F9B7D4-FC06-DE4F-8B15-22480269423A}"/>
              </a:ext>
            </a:extLst>
          </p:cNvPr>
          <p:cNvSpPr>
            <a:spLocks noChangeAspect="1"/>
          </p:cNvSpPr>
          <p:nvPr/>
        </p:nvSpPr>
        <p:spPr bwMode="auto">
          <a:xfrm>
            <a:off x="4764076" y="3691566"/>
            <a:ext cx="3582427" cy="3582423"/>
          </a:xfrm>
          <a:prstGeom prst="ellipse">
            <a:avLst/>
          </a:prstGeom>
          <a:gradFill flip="none" rotWithShape="1">
            <a:gsLst>
              <a:gs pos="0">
                <a:srgbClr val="011944">
                  <a:alpha val="25000"/>
                </a:srgbClr>
              </a:gs>
              <a:gs pos="100000">
                <a:srgbClr val="011944">
                  <a:alpha val="0"/>
                </a:srgbClr>
              </a:gs>
            </a:gsLst>
            <a:lin ang="5400000" scaled="0"/>
            <a:tileRect/>
          </a:gradFill>
          <a:ln w="9144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67" b="1" i="0" u="none" strike="noStrike" kern="1200" cap="none" spc="0" normalizeH="0" baseline="0" noProof="0" dirty="0">
              <a:ln w="76200" cmpd="sng">
                <a:solidFill>
                  <a:prstClr val="white"/>
                </a:solidFill>
              </a:ln>
              <a:solidFill>
                <a:srgbClr val="94E6FF"/>
              </a:solidFill>
              <a:effectLst/>
              <a:uLnTx/>
              <a:uFillTx/>
              <a:latin typeface="Arial"/>
              <a:ea typeface="ＭＳ Ｐゴシック" pitchFamily="16" charset="-128"/>
              <a:cs typeface="ＭＳ Ｐゴシック" pitchFamily="-97" charset="-128"/>
            </a:endParaRPr>
          </a:p>
        </p:txBody>
      </p:sp>
      <p:sp>
        <p:nvSpPr>
          <p:cNvPr id="46" name="Oval 45">
            <a:extLst>
              <a:ext uri="{FF2B5EF4-FFF2-40B4-BE49-F238E27FC236}">
                <a16:creationId xmlns:a16="http://schemas.microsoft.com/office/drawing/2014/main" id="{096C679C-1C79-4C45-8863-48F8D1B7303A}"/>
              </a:ext>
            </a:extLst>
          </p:cNvPr>
          <p:cNvSpPr>
            <a:spLocks noChangeAspect="1"/>
          </p:cNvSpPr>
          <p:nvPr/>
        </p:nvSpPr>
        <p:spPr bwMode="auto">
          <a:xfrm>
            <a:off x="8541516" y="1818515"/>
            <a:ext cx="3194460" cy="3194457"/>
          </a:xfrm>
          <a:prstGeom prst="ellipse">
            <a:avLst/>
          </a:prstGeom>
          <a:gradFill flip="none" rotWithShape="1">
            <a:gsLst>
              <a:gs pos="0">
                <a:srgbClr val="011944">
                  <a:alpha val="25000"/>
                </a:srgbClr>
              </a:gs>
              <a:gs pos="100000">
                <a:srgbClr val="011944">
                  <a:alpha val="0"/>
                </a:srgbClr>
              </a:gs>
            </a:gsLst>
            <a:lin ang="5400000" scaled="0"/>
            <a:tileRect/>
          </a:gradFill>
          <a:ln w="9144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67" b="1" i="0" u="none" strike="noStrike" kern="1200" cap="none" spc="0" normalizeH="0" baseline="0" noProof="0" dirty="0">
              <a:ln w="76200" cmpd="sng">
                <a:solidFill>
                  <a:prstClr val="white"/>
                </a:solidFill>
              </a:ln>
              <a:solidFill>
                <a:srgbClr val="94E6FF"/>
              </a:solidFill>
              <a:effectLst/>
              <a:uLnTx/>
              <a:uFillTx/>
              <a:latin typeface="Arial"/>
              <a:ea typeface="ＭＳ Ｐゴシック" pitchFamily="16" charset="-128"/>
              <a:cs typeface="ＭＳ Ｐゴシック" pitchFamily="-97" charset="-128"/>
            </a:endParaRPr>
          </a:p>
        </p:txBody>
      </p:sp>
      <p:sp>
        <p:nvSpPr>
          <p:cNvPr id="55" name="Oval 54">
            <a:extLst>
              <a:ext uri="{FF2B5EF4-FFF2-40B4-BE49-F238E27FC236}">
                <a16:creationId xmlns:a16="http://schemas.microsoft.com/office/drawing/2014/main" id="{DFA621D9-7042-4486-A063-A7F363E6D89B}"/>
              </a:ext>
            </a:extLst>
          </p:cNvPr>
          <p:cNvSpPr>
            <a:spLocks noChangeAspect="1"/>
          </p:cNvSpPr>
          <p:nvPr/>
        </p:nvSpPr>
        <p:spPr bwMode="auto">
          <a:xfrm>
            <a:off x="155680" y="1341694"/>
            <a:ext cx="4147465" cy="4147460"/>
          </a:xfrm>
          <a:prstGeom prst="ellipse">
            <a:avLst/>
          </a:prstGeom>
          <a:gradFill flip="none" rotWithShape="1">
            <a:gsLst>
              <a:gs pos="0">
                <a:srgbClr val="011944">
                  <a:alpha val="25000"/>
                </a:srgbClr>
              </a:gs>
              <a:gs pos="100000">
                <a:srgbClr val="011944">
                  <a:alpha val="0"/>
                </a:srgbClr>
              </a:gs>
            </a:gsLst>
            <a:lin ang="5400000" scaled="0"/>
            <a:tileRect/>
          </a:gradFill>
          <a:ln w="9144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67" b="1" i="0" u="none" strike="noStrike" kern="1200" cap="none" spc="0" normalizeH="0" baseline="0" noProof="0" dirty="0">
              <a:ln w="76200" cmpd="sng">
                <a:solidFill>
                  <a:prstClr val="white"/>
                </a:solidFill>
              </a:ln>
              <a:solidFill>
                <a:srgbClr val="94E6FF"/>
              </a:solidFill>
              <a:effectLst/>
              <a:uLnTx/>
              <a:uFillTx/>
              <a:latin typeface="Arial"/>
              <a:ea typeface="ＭＳ Ｐゴシック" pitchFamily="16" charset="-128"/>
              <a:cs typeface="ＭＳ Ｐゴシック" pitchFamily="-97" charset="-128"/>
            </a:endParaRPr>
          </a:p>
        </p:txBody>
      </p:sp>
      <p:sp>
        <p:nvSpPr>
          <p:cNvPr id="62" name="Title 1"/>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64" name="Title 3"/>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ArcGIS API for JavaScript </a:t>
            </a:r>
            <a:r>
              <a:rPr kumimoji="0" lang="en-US" sz="3000" b="0" i="0" u="none" strike="noStrike" kern="1200" cap="none" spc="0" normalizeH="0" baseline="0" noProof="0" dirty="0">
                <a:ln>
                  <a:noFill/>
                </a:ln>
                <a:solidFill>
                  <a:srgbClr val="007AC2"/>
                </a:solidFill>
                <a:effectLst/>
                <a:uLnTx/>
                <a:uFillTx/>
                <a:latin typeface="Arial"/>
                <a:ea typeface="ＭＳ Ｐゴシック"/>
                <a:cs typeface="ＭＳ Ｐゴシック"/>
              </a:rPr>
              <a:t>|</a:t>
            </a:r>
            <a:r>
              <a:rPr kumimoji="0" lang="en-US" sz="3000" b="0" i="0" u="none" strike="noStrike" kern="1200" cap="none" spc="0" normalizeH="0" baseline="0" noProof="0" dirty="0">
                <a:ln>
                  <a:noFill/>
                </a:ln>
                <a:solidFill>
                  <a:prstClr val="white"/>
                </a:solidFill>
                <a:effectLst/>
                <a:uLnTx/>
                <a:uFillTx/>
                <a:latin typeface="Arial"/>
                <a:ea typeface="ＭＳ Ｐゴシック"/>
                <a:cs typeface="ＭＳ Ｐゴシック"/>
              </a:rPr>
              <a:t> </a:t>
            </a:r>
            <a:r>
              <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rPr>
              <a:t>Enabling Powerful and Modern Web GIS Apps</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5" name="Picture 4" hidden="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8361" y="341258"/>
            <a:ext cx="12192000" cy="6858000"/>
          </a:xfrm>
          <a:prstGeom prst="rect">
            <a:avLst/>
          </a:prstGeom>
          <a:noFill/>
          <a:effectLst/>
        </p:spPr>
      </p:pic>
      <p:sp>
        <p:nvSpPr>
          <p:cNvPr id="60" name="TextBox 59"/>
          <p:cNvSpPr txBox="1"/>
          <p:nvPr/>
        </p:nvSpPr>
        <p:spPr>
          <a:xfrm>
            <a:off x="331747" y="3033842"/>
            <a:ext cx="2006826" cy="533473"/>
          </a:xfrm>
          <a:prstGeom prst="rect">
            <a:avLst/>
          </a:prstGeom>
          <a:noFill/>
          <a:effectLst/>
        </p:spPr>
        <p:txBody>
          <a:bodyPr wrap="none" lIns="0" tIns="0" rIns="0" bIns="0" rtlCol="0">
            <a:noAutofit/>
          </a:bodyPr>
          <a:lstStyle>
            <a:defPPr>
              <a:defRPr lang="en-US"/>
            </a:defPPr>
            <a:lvl1pPr algn="ctr" eaLnBrk="0" hangingPunct="0">
              <a:defRPr sz="1400">
                <a:solidFill>
                  <a:srgbClr val="C9F2FF">
                    <a:alpha val="85000"/>
                  </a:srgb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Data-Driven </a:t>
            </a:r>
            <a:br>
              <a:rPr kumimoji="0" lang="en-US" sz="1600" b="0" i="0" u="none" strike="noStrike" kern="1200" cap="none" spc="0" normalizeH="0" baseline="0" noProof="0" dirty="0">
                <a:ln>
                  <a:noFill/>
                </a:ln>
                <a:solidFill>
                  <a:prstClr val="white"/>
                </a:solidFill>
                <a:effectLst/>
                <a:uLnTx/>
                <a:uFillTx/>
                <a:latin typeface="Arial"/>
                <a:ea typeface="ＭＳ Ｐゴシック"/>
              </a:rPr>
            </a:br>
            <a:r>
              <a:rPr kumimoji="0" lang="en-US" sz="1600" b="0" i="0" u="none" strike="noStrike" kern="1200" cap="none" spc="0" normalizeH="0" baseline="0" noProof="0" dirty="0">
                <a:ln>
                  <a:noFill/>
                </a:ln>
                <a:solidFill>
                  <a:prstClr val="white"/>
                </a:solidFill>
                <a:effectLst/>
                <a:uLnTx/>
                <a:uFillTx/>
                <a:latin typeface="Arial"/>
                <a:ea typeface="ＭＳ Ｐゴシック"/>
              </a:rPr>
              <a:t>Visualization</a:t>
            </a:r>
          </a:p>
        </p:txBody>
      </p:sp>
      <p:sp>
        <p:nvSpPr>
          <p:cNvPr id="81" name="TextBox 80"/>
          <p:cNvSpPr txBox="1"/>
          <p:nvPr/>
        </p:nvSpPr>
        <p:spPr>
          <a:xfrm>
            <a:off x="4558963" y="2981581"/>
            <a:ext cx="2186332" cy="381908"/>
          </a:xfrm>
          <a:prstGeom prst="rect">
            <a:avLst/>
          </a:prstGeom>
          <a:noFill/>
          <a:effectLst/>
        </p:spPr>
        <p:txBody>
          <a:bodyPr wrap="none" lIns="0" tIns="0" rIns="0" bIns="0" rtlCol="0">
            <a:noAutofit/>
          </a:bodyPr>
          <a:lstStyle>
            <a:defPPr>
              <a:defRPr lang="en-US"/>
            </a:defPPr>
            <a:lvl1pPr algn="ctr" eaLnBrk="0" hangingPunct="0">
              <a:defRPr sz="1400">
                <a:solidFill>
                  <a:srgbClr val="C9F2FF">
                    <a:alpha val="85000"/>
                  </a:srgb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Widgets and Tools</a:t>
            </a:r>
          </a:p>
        </p:txBody>
      </p:sp>
      <p:sp>
        <p:nvSpPr>
          <p:cNvPr id="87" name="TextBox 86"/>
          <p:cNvSpPr txBox="1"/>
          <p:nvPr/>
        </p:nvSpPr>
        <p:spPr>
          <a:xfrm>
            <a:off x="10235739" y="1906808"/>
            <a:ext cx="1485046" cy="338554"/>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3D Scenes</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2328" y="1929554"/>
            <a:ext cx="1738150" cy="1209240"/>
          </a:xfrm>
          <a:prstGeom prst="rect">
            <a:avLst/>
          </a:prstGeom>
          <a:ln>
            <a:noFill/>
          </a:ln>
          <a:effectLst>
            <a:outerShdw blurRad="127000" dist="63500" dir="2700000" algn="tl" rotWithShape="0">
              <a:schemeClr val="bg1">
                <a:lumMod val="85000"/>
                <a:lumOff val="15000"/>
                <a:alpha val="15000"/>
              </a:schemeClr>
            </a:outerShdw>
          </a:effectLst>
        </p:spPr>
      </p:pic>
      <p:sp>
        <p:nvSpPr>
          <p:cNvPr id="126" name="TextBox 125"/>
          <p:cNvSpPr txBox="1"/>
          <p:nvPr/>
        </p:nvSpPr>
        <p:spPr>
          <a:xfrm flipH="1">
            <a:off x="7415166" y="1637903"/>
            <a:ext cx="725312" cy="276999"/>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Directions</a:t>
            </a:r>
          </a:p>
        </p:txBody>
      </p:sp>
      <p:pic>
        <p:nvPicPr>
          <p:cNvPr id="127" name="Picture 2" descr="DirectLineMeasurement3D widget">
            <a:extLst>
              <a:ext uri="{FF2B5EF4-FFF2-40B4-BE49-F238E27FC236}">
                <a16:creationId xmlns:a16="http://schemas.microsoft.com/office/drawing/2014/main" id="{C8DD9EA0-0C21-42DF-892E-5C466D7F5136}"/>
              </a:ext>
            </a:extLst>
          </p:cNvPr>
          <p:cNvPicPr>
            <a:picLocks noChangeAspect="1" noChangeArrowheads="1" noCrop="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40081" y="1396449"/>
            <a:ext cx="2208511" cy="1200878"/>
          </a:xfrm>
          <a:prstGeom prst="rect">
            <a:avLst/>
          </a:prstGeom>
          <a:ln>
            <a:noFill/>
          </a:ln>
          <a:effectLst>
            <a:outerShdw blurRad="127000" dist="63500" dir="2700000" algn="tl" rotWithShape="0">
              <a:schemeClr val="bg1">
                <a:lumMod val="85000"/>
                <a:lumOff val="15000"/>
                <a:alpha val="15000"/>
              </a:schemeClr>
            </a:outerShdw>
          </a:effectLst>
          <a:extLst>
            <a:ext uri="{909E8E84-426E-40DD-AFC4-6F175D3DCCD1}">
              <a14:hiddenFill xmlns:a14="http://schemas.microsoft.com/office/drawing/2010/main">
                <a:solidFill>
                  <a:srgbClr val="FFFFFF"/>
                </a:solidFill>
              </a14:hiddenFill>
            </a:ext>
          </a:extLst>
        </p:spPr>
      </p:pic>
      <p:sp>
        <p:nvSpPr>
          <p:cNvPr id="128" name="TextBox 127"/>
          <p:cNvSpPr txBox="1"/>
          <p:nvPr/>
        </p:nvSpPr>
        <p:spPr>
          <a:xfrm flipH="1">
            <a:off x="4729714" y="2600098"/>
            <a:ext cx="1458738" cy="276999"/>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3D Measurement</a:t>
            </a:r>
          </a:p>
        </p:txBody>
      </p:sp>
      <p:sp>
        <p:nvSpPr>
          <p:cNvPr id="36" name="TextBox 35">
            <a:extLst>
              <a:ext uri="{FF2B5EF4-FFF2-40B4-BE49-F238E27FC236}">
                <a16:creationId xmlns:a16="http://schemas.microsoft.com/office/drawing/2014/main" id="{60545D21-3AD6-497A-BCF2-E1D89B4D8CD1}"/>
              </a:ext>
            </a:extLst>
          </p:cNvPr>
          <p:cNvSpPr txBox="1"/>
          <p:nvPr/>
        </p:nvSpPr>
        <p:spPr>
          <a:xfrm flipH="1">
            <a:off x="6437943" y="3351995"/>
            <a:ext cx="1117121" cy="276999"/>
          </a:xfrm>
          <a:prstGeom prst="rect">
            <a:avLst/>
          </a:prstGeom>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Drawing Tools</a:t>
            </a:r>
          </a:p>
        </p:txBody>
      </p:sp>
      <p:sp>
        <p:nvSpPr>
          <p:cNvPr id="43" name="TextBox 42">
            <a:extLst>
              <a:ext uri="{FF2B5EF4-FFF2-40B4-BE49-F238E27FC236}">
                <a16:creationId xmlns:a16="http://schemas.microsoft.com/office/drawing/2014/main" id="{46C6DF1D-3A54-4F56-B242-82CDDB402163}"/>
              </a:ext>
            </a:extLst>
          </p:cNvPr>
          <p:cNvSpPr txBox="1"/>
          <p:nvPr/>
        </p:nvSpPr>
        <p:spPr>
          <a:xfrm>
            <a:off x="10392240" y="5123839"/>
            <a:ext cx="1716721" cy="461665"/>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3D Mobile</a:t>
            </a:r>
            <a:b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b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Web</a:t>
            </a:r>
          </a:p>
        </p:txBody>
      </p:sp>
      <p:sp>
        <p:nvSpPr>
          <p:cNvPr id="47" name="TextBox 46">
            <a:extLst>
              <a:ext uri="{FF2B5EF4-FFF2-40B4-BE49-F238E27FC236}">
                <a16:creationId xmlns:a16="http://schemas.microsoft.com/office/drawing/2014/main" id="{1B09B032-F09F-486F-86E2-4FDF49D4B9D2}"/>
              </a:ext>
            </a:extLst>
          </p:cNvPr>
          <p:cNvSpPr txBox="1"/>
          <p:nvPr/>
        </p:nvSpPr>
        <p:spPr>
          <a:xfrm>
            <a:off x="4267934" y="3756503"/>
            <a:ext cx="2186332" cy="535384"/>
          </a:xfrm>
          <a:prstGeom prst="rect">
            <a:avLst/>
          </a:prstGeom>
          <a:noFill/>
          <a:effectLst/>
        </p:spPr>
        <p:txBody>
          <a:bodyPr wrap="none" lIns="0" tIns="0" rIns="0" bIns="0" rtlCol="0">
            <a:noAutofit/>
          </a:bodyPr>
          <a:lstStyle>
            <a:defPPr>
              <a:defRPr lang="en-US"/>
            </a:defPPr>
            <a:lvl1pPr algn="ctr" eaLnBrk="0" hangingPunct="0">
              <a:defRPr sz="1400">
                <a:solidFill>
                  <a:srgbClr val="C9F2FF">
                    <a:alpha val="85000"/>
                  </a:srgbClr>
                </a:solidFill>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Client-Side Mapping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and Processing</a:t>
            </a:r>
          </a:p>
        </p:txBody>
      </p:sp>
      <p:sp>
        <p:nvSpPr>
          <p:cNvPr id="49" name="TextBox 48">
            <a:extLst>
              <a:ext uri="{FF2B5EF4-FFF2-40B4-BE49-F238E27FC236}">
                <a16:creationId xmlns:a16="http://schemas.microsoft.com/office/drawing/2014/main" id="{C3697FAF-ED3C-4B41-878A-2CF6E69D9BFA}"/>
              </a:ext>
            </a:extLst>
          </p:cNvPr>
          <p:cNvSpPr txBox="1"/>
          <p:nvPr/>
        </p:nvSpPr>
        <p:spPr>
          <a:xfrm>
            <a:off x="933423" y="5390451"/>
            <a:ext cx="2514341" cy="525073"/>
          </a:xfrm>
          <a:prstGeom prst="rect">
            <a:avLst/>
          </a:prstGeom>
          <a:noFill/>
          <a:effectLst/>
        </p:spPr>
        <p:txBody>
          <a:bodyPr wrap="none" lIns="0" tIns="0" rIns="0" bIns="0" rtlCol="0">
            <a:noAutofit/>
          </a:bodyPr>
          <a:lstStyle>
            <a:defPPr>
              <a:defRPr lang="en-US"/>
            </a:defPPr>
            <a:lvl1pPr algn="ctr" eaLnBrk="0" hangingPunct="0">
              <a:defRPr sz="1400">
                <a:solidFill>
                  <a:srgbClr val="C9F2FF">
                    <a:alpha val="85000"/>
                  </a:srgb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Fast Interaction with </a:t>
            </a:r>
            <a:b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b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Large Datasets </a:t>
            </a:r>
          </a:p>
        </p:txBody>
      </p:sp>
      <p:pic>
        <p:nvPicPr>
          <p:cNvPr id="48" name="Picture 47">
            <a:hlinkClick r:id="rId6"/>
            <a:extLst>
              <a:ext uri="{FF2B5EF4-FFF2-40B4-BE49-F238E27FC236}">
                <a16:creationId xmlns:a16="http://schemas.microsoft.com/office/drawing/2014/main" id="{1E890F73-26E8-4E37-BA88-040C381A57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36773" y="2306764"/>
            <a:ext cx="2001030" cy="841215"/>
          </a:xfrm>
          <a:prstGeom prst="rect">
            <a:avLst/>
          </a:prstGeom>
          <a:ln>
            <a:noFill/>
          </a:ln>
          <a:effectLst>
            <a:outerShdw blurRad="127000" dist="63500" dir="2700000" algn="tl" rotWithShape="0">
              <a:schemeClr val="bg1">
                <a:lumMod val="85000"/>
                <a:lumOff val="15000"/>
                <a:alpha val="15000"/>
              </a:schemeClr>
            </a:outerShdw>
          </a:effectLst>
        </p:spPr>
      </p:pic>
      <p:pic>
        <p:nvPicPr>
          <p:cNvPr id="129" name="Picture 12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13845" y="2768122"/>
            <a:ext cx="1474156" cy="921349"/>
          </a:xfrm>
          <a:prstGeom prst="rect">
            <a:avLst/>
          </a:prstGeom>
          <a:ln>
            <a:noFill/>
          </a:ln>
          <a:effectLst>
            <a:outerShdw blurRad="127000" dist="63500" dir="2700000" algn="tl" rotWithShape="0">
              <a:schemeClr val="bg1">
                <a:lumMod val="85000"/>
                <a:lumOff val="15000"/>
                <a:alpha val="15000"/>
              </a:schemeClr>
            </a:outerShdw>
          </a:effectLst>
        </p:spPr>
      </p:pic>
      <p:pic>
        <p:nvPicPr>
          <p:cNvPr id="45" name="Picture 44">
            <a:extLst>
              <a:ext uri="{FF2B5EF4-FFF2-40B4-BE49-F238E27FC236}">
                <a16:creationId xmlns:a16="http://schemas.microsoft.com/office/drawing/2014/main" id="{7DF03F4A-4136-4D0D-8FF7-0631F5DE5E5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10069" y="3415423"/>
            <a:ext cx="1165427" cy="2246359"/>
          </a:xfrm>
          <a:prstGeom prst="rect">
            <a:avLst/>
          </a:prstGeom>
          <a:ln>
            <a:noFill/>
          </a:ln>
          <a:effectLst>
            <a:outerShdw blurRad="127000" dist="63500" dir="2700000" algn="tl" rotWithShape="0">
              <a:schemeClr val="bg1">
                <a:lumMod val="85000"/>
                <a:lumOff val="15000"/>
                <a:alpha val="15000"/>
              </a:schemeClr>
            </a:outerShdw>
          </a:effectLst>
        </p:spPr>
      </p:pic>
      <p:sp>
        <p:nvSpPr>
          <p:cNvPr id="57" name="TextBox 56">
            <a:extLst>
              <a:ext uri="{FF2B5EF4-FFF2-40B4-BE49-F238E27FC236}">
                <a16:creationId xmlns:a16="http://schemas.microsoft.com/office/drawing/2014/main" id="{C6452EB4-B538-804B-8B20-6036F46839DF}"/>
              </a:ext>
            </a:extLst>
          </p:cNvPr>
          <p:cNvSpPr txBox="1"/>
          <p:nvPr/>
        </p:nvSpPr>
        <p:spPr>
          <a:xfrm>
            <a:off x="8536773" y="3162078"/>
            <a:ext cx="1062248" cy="276999"/>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Smart Mapping</a:t>
            </a:r>
          </a:p>
        </p:txBody>
      </p:sp>
      <p:pic>
        <p:nvPicPr>
          <p:cNvPr id="59" name="Picture 58">
            <a:extLst>
              <a:ext uri="{FF2B5EF4-FFF2-40B4-BE49-F238E27FC236}">
                <a16:creationId xmlns:a16="http://schemas.microsoft.com/office/drawing/2014/main" id="{3B37BCE4-174C-47C7-9B6D-365E591121A1}"/>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47331" t="34258" b="19137"/>
          <a:stretch/>
        </p:blipFill>
        <p:spPr>
          <a:xfrm>
            <a:off x="10689428" y="3452178"/>
            <a:ext cx="1122346" cy="884209"/>
          </a:xfrm>
          <a:prstGeom prst="rect">
            <a:avLst/>
          </a:prstGeom>
          <a:ln>
            <a:noFill/>
          </a:ln>
          <a:effectLst>
            <a:outerShdw blurRad="127000" dist="63500" dir="2700000" algn="tl" rotWithShape="0">
              <a:schemeClr val="bg1">
                <a:lumMod val="85000"/>
                <a:lumOff val="15000"/>
                <a:alpha val="15000"/>
              </a:schemeClr>
            </a:outerShdw>
          </a:effectLst>
        </p:spPr>
      </p:pic>
      <p:pic>
        <p:nvPicPr>
          <p:cNvPr id="13" name="Picture 12">
            <a:extLst>
              <a:ext uri="{FF2B5EF4-FFF2-40B4-BE49-F238E27FC236}">
                <a16:creationId xmlns:a16="http://schemas.microsoft.com/office/drawing/2014/main" id="{0899CBEC-F25E-4061-9244-BEBD61C5A57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6853" y="1483314"/>
            <a:ext cx="2033826" cy="1169104"/>
          </a:xfrm>
          <a:prstGeom prst="rect">
            <a:avLst/>
          </a:prstGeom>
          <a:ln>
            <a:noFill/>
          </a:ln>
          <a:effectLst>
            <a:outerShdw blurRad="127000" dist="63500" dir="2700000" algn="tl" rotWithShape="0">
              <a:schemeClr val="bg1">
                <a:lumMod val="85000"/>
                <a:lumOff val="15000"/>
                <a:alpha val="15000"/>
              </a:schemeClr>
            </a:outerShdw>
          </a:effectLst>
        </p:spPr>
      </p:pic>
      <p:sp>
        <p:nvSpPr>
          <p:cNvPr id="61" name="TextBox 60">
            <a:extLst>
              <a:ext uri="{FF2B5EF4-FFF2-40B4-BE49-F238E27FC236}">
                <a16:creationId xmlns:a16="http://schemas.microsoft.com/office/drawing/2014/main" id="{0B54F636-761A-4864-B714-4248FD0CE332}"/>
              </a:ext>
            </a:extLst>
          </p:cNvPr>
          <p:cNvSpPr txBox="1"/>
          <p:nvPr/>
        </p:nvSpPr>
        <p:spPr>
          <a:xfrm flipH="1">
            <a:off x="4779476" y="4325203"/>
            <a:ext cx="1474806" cy="276999"/>
          </a:xfrm>
          <a:prstGeom prst="rect">
            <a:avLst/>
          </a:prstGeom>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Client-Side Projection</a:t>
            </a:r>
          </a:p>
        </p:txBody>
      </p:sp>
      <p:sp>
        <p:nvSpPr>
          <p:cNvPr id="63" name="TextBox 62">
            <a:extLst>
              <a:ext uri="{FF2B5EF4-FFF2-40B4-BE49-F238E27FC236}">
                <a16:creationId xmlns:a16="http://schemas.microsoft.com/office/drawing/2014/main" id="{E39E5F3F-FB72-49CB-A977-2030DBD5B692}"/>
              </a:ext>
            </a:extLst>
          </p:cNvPr>
          <p:cNvSpPr txBox="1"/>
          <p:nvPr/>
        </p:nvSpPr>
        <p:spPr>
          <a:xfrm flipH="1">
            <a:off x="6949874" y="4782140"/>
            <a:ext cx="1407280" cy="461665"/>
          </a:xfrm>
          <a:prstGeom prst="rect">
            <a:avLst/>
          </a:prstGeom>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Real-Time</a:t>
            </a:r>
            <a:b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b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Geometric Analytics</a:t>
            </a:r>
          </a:p>
        </p:txBody>
      </p:sp>
      <p:pic>
        <p:nvPicPr>
          <p:cNvPr id="10" name="Picture 9">
            <a:extLst>
              <a:ext uri="{FF2B5EF4-FFF2-40B4-BE49-F238E27FC236}">
                <a16:creationId xmlns:a16="http://schemas.microsoft.com/office/drawing/2014/main" id="{9411BCE1-E863-40BF-89EE-2700810E5E9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28553" y="1880514"/>
            <a:ext cx="2120691" cy="1109828"/>
          </a:xfrm>
          <a:prstGeom prst="rect">
            <a:avLst/>
          </a:prstGeom>
          <a:ln>
            <a:noFill/>
          </a:ln>
          <a:effectLst>
            <a:outerShdw blurRad="127000" dist="63500" dir="2700000" algn="tl" rotWithShape="0">
              <a:schemeClr val="bg1">
                <a:lumMod val="85000"/>
                <a:lumOff val="15000"/>
                <a:alpha val="15000"/>
              </a:schemeClr>
            </a:outerShdw>
          </a:effectLst>
        </p:spPr>
      </p:pic>
      <p:pic>
        <p:nvPicPr>
          <p:cNvPr id="15" name="Picture 14">
            <a:extLst>
              <a:ext uri="{FF2B5EF4-FFF2-40B4-BE49-F238E27FC236}">
                <a16:creationId xmlns:a16="http://schemas.microsoft.com/office/drawing/2014/main" id="{744004BA-5F09-42D7-BFAE-89D9BC895E3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43395" y="2855064"/>
            <a:ext cx="2466354" cy="1081085"/>
          </a:xfrm>
          <a:prstGeom prst="rect">
            <a:avLst/>
          </a:prstGeom>
          <a:ln>
            <a:noFill/>
          </a:ln>
          <a:effectLst>
            <a:outerShdw blurRad="127000" dist="63500" dir="2700000" algn="tl" rotWithShape="0">
              <a:schemeClr val="bg1">
                <a:lumMod val="85000"/>
                <a:lumOff val="15000"/>
                <a:alpha val="15000"/>
              </a:schemeClr>
            </a:outerShdw>
          </a:effectLst>
        </p:spPr>
      </p:pic>
      <p:pic>
        <p:nvPicPr>
          <p:cNvPr id="17" name="Picture 16">
            <a:extLst>
              <a:ext uri="{FF2B5EF4-FFF2-40B4-BE49-F238E27FC236}">
                <a16:creationId xmlns:a16="http://schemas.microsoft.com/office/drawing/2014/main" id="{54B3CD00-99FE-454A-BF0D-54583DBA6B6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34258" y="4157143"/>
            <a:ext cx="2012480" cy="1180655"/>
          </a:xfrm>
          <a:prstGeom prst="rect">
            <a:avLst/>
          </a:prstGeom>
          <a:ln>
            <a:noFill/>
          </a:ln>
          <a:effectLst>
            <a:outerShdw blurRad="127000" dist="63500" dir="2700000" algn="tl" rotWithShape="0">
              <a:schemeClr val="bg1">
                <a:lumMod val="85000"/>
                <a:lumOff val="15000"/>
                <a:alpha val="15000"/>
              </a:schemeClr>
            </a:outerShdw>
          </a:effectLst>
        </p:spPr>
      </p:pic>
      <p:pic>
        <p:nvPicPr>
          <p:cNvPr id="19" name="Picture 18">
            <a:extLst>
              <a:ext uri="{FF2B5EF4-FFF2-40B4-BE49-F238E27FC236}">
                <a16:creationId xmlns:a16="http://schemas.microsoft.com/office/drawing/2014/main" id="{D666327D-E763-4EC3-A1B6-B666046BDC5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786097" y="4591865"/>
            <a:ext cx="2165506" cy="1270430"/>
          </a:xfrm>
          <a:prstGeom prst="rect">
            <a:avLst/>
          </a:prstGeom>
          <a:ln>
            <a:noFill/>
          </a:ln>
          <a:effectLst>
            <a:outerShdw blurRad="127000" dist="63500" dir="2700000" algn="tl" rotWithShape="0">
              <a:schemeClr val="bg1">
                <a:lumMod val="85000"/>
                <a:lumOff val="15000"/>
                <a:alpha val="15000"/>
              </a:schemeClr>
            </a:outerShdw>
          </a:effectLst>
        </p:spPr>
      </p:pic>
      <p:pic>
        <p:nvPicPr>
          <p:cNvPr id="21" name="Picture 20">
            <a:extLst>
              <a:ext uri="{FF2B5EF4-FFF2-40B4-BE49-F238E27FC236}">
                <a16:creationId xmlns:a16="http://schemas.microsoft.com/office/drawing/2014/main" id="{20052104-8131-43E9-BDB7-3CB63CBCB4E0}"/>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442489" y="3645793"/>
            <a:ext cx="1923049" cy="1128188"/>
          </a:xfrm>
          <a:prstGeom prst="rect">
            <a:avLst/>
          </a:prstGeom>
          <a:ln>
            <a:noFill/>
          </a:ln>
          <a:effectLst>
            <a:outerShdw blurRad="127000" dist="63500" dir="2700000" algn="tl" rotWithShape="0">
              <a:schemeClr val="bg1">
                <a:lumMod val="85000"/>
                <a:lumOff val="15000"/>
                <a:alpha val="15000"/>
              </a:schemeClr>
            </a:outerShdw>
          </a:effectLst>
        </p:spPr>
      </p:pic>
      <p:pic>
        <p:nvPicPr>
          <p:cNvPr id="53" name="Picture 52">
            <a:extLst>
              <a:ext uri="{FF2B5EF4-FFF2-40B4-BE49-F238E27FC236}">
                <a16:creationId xmlns:a16="http://schemas.microsoft.com/office/drawing/2014/main" id="{77D4544E-A324-4E4E-8216-37120BC9F282}"/>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136946" y="5390451"/>
            <a:ext cx="1648224" cy="807519"/>
          </a:xfrm>
          <a:prstGeom prst="rect">
            <a:avLst/>
          </a:prstGeom>
          <a:ln>
            <a:noFill/>
          </a:ln>
          <a:effectLst>
            <a:outerShdw blurRad="127000" dist="63500" dir="2700000" algn="tl" rotWithShape="0">
              <a:schemeClr val="bg1">
                <a:lumMod val="85000"/>
                <a:lumOff val="15000"/>
                <a:alpha val="15000"/>
              </a:schemeClr>
            </a:outerShdw>
          </a:effectLst>
        </p:spPr>
      </p:pic>
      <p:sp>
        <p:nvSpPr>
          <p:cNvPr id="54" name="TextBox 53">
            <a:extLst>
              <a:ext uri="{FF2B5EF4-FFF2-40B4-BE49-F238E27FC236}">
                <a16:creationId xmlns:a16="http://schemas.microsoft.com/office/drawing/2014/main" id="{F6E86556-BD24-4BAA-B986-8D345EE15C76}"/>
              </a:ext>
            </a:extLst>
          </p:cNvPr>
          <p:cNvSpPr txBox="1"/>
          <p:nvPr/>
        </p:nvSpPr>
        <p:spPr>
          <a:xfrm>
            <a:off x="6136943" y="6212622"/>
            <a:ext cx="1515377" cy="276999"/>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Interactive Analysis</a:t>
            </a:r>
          </a:p>
        </p:txBody>
      </p:sp>
      <p:sp>
        <p:nvSpPr>
          <p:cNvPr id="51" name="TextBox 50">
            <a:extLst>
              <a:ext uri="{FF2B5EF4-FFF2-40B4-BE49-F238E27FC236}">
                <a16:creationId xmlns:a16="http://schemas.microsoft.com/office/drawing/2014/main" id="{05D52064-9791-0445-A487-403108D3AFED}"/>
              </a:ext>
            </a:extLst>
          </p:cNvPr>
          <p:cNvSpPr txBox="1"/>
          <p:nvPr/>
        </p:nvSpPr>
        <p:spPr>
          <a:xfrm>
            <a:off x="4785471" y="5833060"/>
            <a:ext cx="1515377" cy="461665"/>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Fast Display of </a:t>
            </a:r>
            <a:b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b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Large Datasets</a:t>
            </a:r>
          </a:p>
        </p:txBody>
      </p:sp>
      <p:pic>
        <p:nvPicPr>
          <p:cNvPr id="3" name="Picture 2">
            <a:extLst>
              <a:ext uri="{FF2B5EF4-FFF2-40B4-BE49-F238E27FC236}">
                <a16:creationId xmlns:a16="http://schemas.microsoft.com/office/drawing/2014/main" id="{1682D299-9A81-DE45-AB1C-C375C9986FF6}"/>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91779" y="4151451"/>
            <a:ext cx="1288217" cy="654949"/>
          </a:xfrm>
          <a:prstGeom prst="rect">
            <a:avLst/>
          </a:prstGeom>
          <a:ln>
            <a:noFill/>
          </a:ln>
          <a:effectLst>
            <a:outerShdw blurRad="127000" dist="63500" dir="2700000" algn="tl" rotWithShape="0">
              <a:schemeClr val="bg1">
                <a:lumMod val="85000"/>
                <a:lumOff val="15000"/>
                <a:alpha val="15000"/>
              </a:schemeClr>
            </a:outerShdw>
          </a:effectLst>
        </p:spPr>
      </p:pic>
    </p:spTree>
    <p:extLst>
      <p:ext uri="{BB962C8B-B14F-4D97-AF65-F5344CB8AC3E}">
        <p14:creationId xmlns:p14="http://schemas.microsoft.com/office/powerpoint/2010/main" val="40660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BDDB0A-BE9D-5E4D-9ACF-52A48CA748FF}"/>
              </a:ext>
            </a:extLst>
          </p:cNvPr>
          <p:cNvPicPr>
            <a:picLocks noChangeAspect="1"/>
          </p:cNvPicPr>
          <p:nvPr/>
        </p:nvPicPr>
        <p:blipFill>
          <a:blip r:embed="rId3"/>
          <a:stretch>
            <a:fillRect/>
          </a:stretch>
        </p:blipFill>
        <p:spPr>
          <a:xfrm>
            <a:off x="0" y="-32656"/>
            <a:ext cx="12192000" cy="6906986"/>
          </a:xfrm>
          <a:prstGeom prst="rect">
            <a:avLst/>
          </a:prstGeom>
        </p:spPr>
      </p:pic>
      <p:sp>
        <p:nvSpPr>
          <p:cNvPr id="5" name="Content Placeholder 2">
            <a:extLst>
              <a:ext uri="{FF2B5EF4-FFF2-40B4-BE49-F238E27FC236}">
                <a16:creationId xmlns:a16="http://schemas.microsoft.com/office/drawing/2014/main" id="{6C32F19B-E6D6-8C49-B0B9-B69C666CCE51}"/>
              </a:ext>
            </a:extLst>
          </p:cNvPr>
          <p:cNvSpPr txBox="1">
            <a:spLocks/>
          </p:cNvSpPr>
          <p:nvPr/>
        </p:nvSpPr>
        <p:spPr>
          <a:xfrm>
            <a:off x="5462016" y="4257675"/>
            <a:ext cx="5898315" cy="33496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baseline="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baseline="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baseline="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ts val="2180"/>
              </a:lnSpc>
              <a:spcBef>
                <a:spcPts val="600"/>
              </a:spcBef>
              <a:spcAft>
                <a:spcPts val="600"/>
              </a:spcAft>
              <a:buClr>
                <a:srgbClr val="00B9F2">
                  <a:lumMod val="60000"/>
                  <a:lumOff val="40000"/>
                </a:srgbClr>
              </a:buClr>
              <a:buSzPct val="80000"/>
              <a:buFont typeface="Arial"/>
              <a:buNone/>
              <a:tabLst/>
              <a:defRPr/>
            </a:pPr>
            <a:r>
              <a:rPr kumimoji="0" lang="en-US" sz="1600" b="0" i="1" u="none" strike="noStrike" kern="1200" cap="none" spc="0" normalizeH="0" baseline="0" noProof="0" dirty="0">
                <a:ln>
                  <a:noFill/>
                </a:ln>
                <a:solidFill>
                  <a:srgbClr val="BE9969">
                    <a:lumMod val="20000"/>
                    <a:lumOff val="80000"/>
                  </a:srgbClr>
                </a:solidFill>
                <a:effectLst/>
                <a:uLnTx/>
                <a:uFillTx/>
                <a:latin typeface="Arial"/>
                <a:ea typeface="ＭＳ Ｐゴシック"/>
                <a:cs typeface="Arial"/>
              </a:rPr>
              <a:t>— Charles Darwin</a:t>
            </a:r>
          </a:p>
        </p:txBody>
      </p:sp>
      <p:sp>
        <p:nvSpPr>
          <p:cNvPr id="6" name="Content Placeholder 2">
            <a:extLst>
              <a:ext uri="{FF2B5EF4-FFF2-40B4-BE49-F238E27FC236}">
                <a16:creationId xmlns:a16="http://schemas.microsoft.com/office/drawing/2014/main" id="{880A664A-6F94-4442-B767-C31E8C37B6B0}"/>
              </a:ext>
            </a:extLst>
          </p:cNvPr>
          <p:cNvSpPr txBox="1">
            <a:spLocks/>
          </p:cNvSpPr>
          <p:nvPr/>
        </p:nvSpPr>
        <p:spPr>
          <a:xfrm>
            <a:off x="341811" y="2784409"/>
            <a:ext cx="7262949" cy="1472548"/>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baseline="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baseline="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baseline="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00B9F2">
                  <a:lumMod val="60000"/>
                  <a:lumOff val="40000"/>
                </a:srgbClr>
              </a:buClr>
              <a:buSzPct val="80000"/>
              <a:buFont typeface="Arial"/>
              <a:buNone/>
              <a:tabLst/>
              <a:defRPr/>
            </a:pPr>
            <a:r>
              <a:rPr kumimoji="0" lang="en-US" sz="2400" b="0" i="1" u="none" strike="noStrike" kern="1200" cap="none" spc="0" normalizeH="0" baseline="0" noProof="0" dirty="0">
                <a:ln>
                  <a:noFill/>
                </a:ln>
                <a:solidFill>
                  <a:prstClr val="white"/>
                </a:solidFill>
                <a:effectLst/>
                <a:uLnTx/>
                <a:uFillTx/>
                <a:latin typeface="Arial"/>
                <a:ea typeface="ＭＳ Ｐゴシック"/>
                <a:cs typeface="Arial"/>
              </a:rPr>
              <a:t>“It is not the strongest of the species that survive, </a:t>
            </a:r>
          </a:p>
          <a:p>
            <a:pPr marL="0" marR="0" lvl="0" indent="0" algn="l" defTabSz="457200" rtl="0" eaLnBrk="1" fontAlgn="auto" latinLnBrk="0" hangingPunct="1">
              <a:lnSpc>
                <a:spcPct val="100000"/>
              </a:lnSpc>
              <a:spcBef>
                <a:spcPts val="300"/>
              </a:spcBef>
              <a:spcAft>
                <a:spcPts val="600"/>
              </a:spcAft>
              <a:buClr>
                <a:srgbClr val="00B9F2">
                  <a:lumMod val="60000"/>
                  <a:lumOff val="40000"/>
                </a:srgbClr>
              </a:buClr>
              <a:buSzPct val="80000"/>
              <a:buFont typeface="Arial"/>
              <a:buNone/>
              <a:tabLst/>
              <a:defRPr/>
            </a:pPr>
            <a:r>
              <a:rPr kumimoji="0" lang="en-US" sz="2400" b="0" i="1" u="none" strike="noStrike" kern="1200" cap="none" spc="0" normalizeH="0" baseline="0" noProof="0" dirty="0">
                <a:ln>
                  <a:noFill/>
                </a:ln>
                <a:solidFill>
                  <a:prstClr val="white"/>
                </a:solidFill>
                <a:effectLst/>
                <a:uLnTx/>
                <a:uFillTx/>
                <a:latin typeface="Arial"/>
                <a:ea typeface="ＭＳ Ｐゴシック"/>
                <a:cs typeface="Arial"/>
              </a:rPr>
              <a:t>	Nor the most intelligent,</a:t>
            </a:r>
          </a:p>
          <a:p>
            <a:pPr marL="0" marR="0" lvl="0" indent="0" algn="l" defTabSz="457200" rtl="0" eaLnBrk="1" fontAlgn="auto" latinLnBrk="0" hangingPunct="1">
              <a:lnSpc>
                <a:spcPct val="100000"/>
              </a:lnSpc>
              <a:spcBef>
                <a:spcPts val="300"/>
              </a:spcBef>
              <a:spcAft>
                <a:spcPts val="600"/>
              </a:spcAft>
              <a:buClr>
                <a:srgbClr val="00B9F2">
                  <a:lumMod val="60000"/>
                  <a:lumOff val="40000"/>
                </a:srgbClr>
              </a:buClr>
              <a:buSzPct val="80000"/>
              <a:buFont typeface="Arial"/>
              <a:buNone/>
              <a:tabLst/>
              <a:defRPr/>
            </a:pPr>
            <a:r>
              <a:rPr kumimoji="0" lang="en-US" sz="2400" b="0" i="1" u="none" strike="noStrike" kern="1200" cap="none" spc="0" normalizeH="0" baseline="0" noProof="0" dirty="0">
                <a:ln>
                  <a:noFill/>
                </a:ln>
                <a:solidFill>
                  <a:prstClr val="white"/>
                </a:solidFill>
                <a:effectLst/>
                <a:uLnTx/>
                <a:uFillTx/>
                <a:latin typeface="Arial"/>
                <a:ea typeface="ＭＳ Ｐゴシック"/>
                <a:cs typeface="Arial"/>
              </a:rPr>
              <a:t>		    But the ones most responsive to change.”</a:t>
            </a:r>
          </a:p>
        </p:txBody>
      </p:sp>
    </p:spTree>
    <p:extLst>
      <p:ext uri="{BB962C8B-B14F-4D97-AF65-F5344CB8AC3E}">
        <p14:creationId xmlns:p14="http://schemas.microsoft.com/office/powerpoint/2010/main" val="1658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p:cNvSpPr/>
          <p:nvPr/>
        </p:nvSpPr>
        <p:spPr bwMode="auto">
          <a:xfrm>
            <a:off x="-2" y="5529129"/>
            <a:ext cx="12192002" cy="1328871"/>
          </a:xfrm>
          <a:prstGeom prst="rect">
            <a:avLst/>
          </a:prstGeom>
          <a:gradFill flip="none" rotWithShape="1">
            <a:gsLst>
              <a:gs pos="0">
                <a:srgbClr val="000000">
                  <a:alpha val="30000"/>
                </a:srgbClr>
              </a:gs>
              <a:gs pos="100000">
                <a:srgbClr val="000000">
                  <a:alpha val="0"/>
                </a:srgbClr>
              </a:gs>
            </a:gsLst>
            <a:lin ang="162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dirty="0">
                <a:solidFill>
                  <a:schemeClr val="tx1">
                    <a:lumMod val="95000"/>
                  </a:schemeClr>
                </a:solidFill>
                <a:latin typeface="Avenir LT Std 35 Light" charset="0"/>
                <a:ea typeface="Avenir LT Std 35 Light" charset="0"/>
                <a:cs typeface="Avenir LT Std 35 Light" charset="0"/>
              </a:rPr>
              <a:t>© 2018 Esri. All </a:t>
            </a:r>
            <a:r>
              <a:rPr lang="de-DE" sz="1400" dirty="0" err="1">
                <a:solidFill>
                  <a:schemeClr val="tx1">
                    <a:lumMod val="95000"/>
                  </a:schemeClr>
                </a:solidFill>
                <a:latin typeface="Avenir LT Std 35 Light" charset="0"/>
                <a:ea typeface="Avenir LT Std 35 Light" charset="0"/>
                <a:cs typeface="Avenir LT Std 35 Light" charset="0"/>
              </a:rPr>
              <a:t>rights</a:t>
            </a:r>
            <a:r>
              <a:rPr lang="de-DE" sz="1400" dirty="0">
                <a:solidFill>
                  <a:schemeClr val="tx1">
                    <a:lumMod val="95000"/>
                  </a:schemeClr>
                </a:solidFill>
                <a:latin typeface="Avenir LT Std 35 Light" charset="0"/>
                <a:ea typeface="Avenir LT Std 35 Light" charset="0"/>
                <a:cs typeface="Avenir LT Std 35 Light" charset="0"/>
              </a:rPr>
              <a:t> </a:t>
            </a:r>
            <a:r>
              <a:rPr lang="de-DE" sz="1400" dirty="0" err="1">
                <a:solidFill>
                  <a:schemeClr val="tx1">
                    <a:lumMod val="95000"/>
                  </a:schemeClr>
                </a:solidFill>
                <a:latin typeface="Avenir LT Std 35 Light" charset="0"/>
                <a:ea typeface="Avenir LT Std 35 Light" charset="0"/>
                <a:cs typeface="Avenir LT Std 35 Light" charset="0"/>
              </a:rPr>
              <a:t>reserved</a:t>
            </a:r>
            <a:r>
              <a:rPr lang="de-DE" sz="1400" dirty="0">
                <a:solidFill>
                  <a:schemeClr val="tx1">
                    <a:lumMod val="95000"/>
                  </a:schemeClr>
                </a:solidFill>
                <a:latin typeface="Avenir LT Std 35 Light" charset="0"/>
                <a:ea typeface="Avenir LT Std 35 Light" charset="0"/>
                <a:cs typeface="Avenir LT Std 35 Light" charset="0"/>
              </a:rPr>
              <a:t>.</a:t>
            </a:r>
            <a:endParaRPr lang="en-US" sz="1400" dirty="0">
              <a:solidFill>
                <a:schemeClr val="tx1">
                  <a:lumMod val="95000"/>
                </a:schemeClr>
              </a:solidFill>
              <a:latin typeface="Avenir LT Std 35 Light" charset="0"/>
              <a:ea typeface="Avenir LT Std 35 Light" charset="0"/>
              <a:cs typeface="Avenir LT Std 35 Light"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4603" t="19066" r="22967" b="52523"/>
          <a:stretch/>
        </p:blipFill>
        <p:spPr>
          <a:xfrm>
            <a:off x="2763140" y="1998165"/>
            <a:ext cx="6682812" cy="2037006"/>
          </a:xfrm>
          <a:prstGeom prst="rect">
            <a:avLst/>
          </a:prstGeom>
        </p:spPr>
      </p:pic>
    </p:spTree>
    <p:extLst>
      <p:ext uri="{BB962C8B-B14F-4D97-AF65-F5344CB8AC3E}">
        <p14:creationId xmlns:p14="http://schemas.microsoft.com/office/powerpoint/2010/main" val="106745754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ArcGIS API for JavaScript - 4.9                        </a:t>
            </a:r>
            <a:r>
              <a:rPr kumimoji="0" lang="en-US" sz="3000" b="0" i="1" u="none" strike="noStrike" kern="0" cap="none" spc="0" normalizeH="0" baseline="0" noProof="0" dirty="0">
                <a:ln>
                  <a:noFill/>
                </a:ln>
                <a:solidFill>
                  <a:prstClr val="white"/>
                </a:solidFill>
                <a:effectLst/>
                <a:uLnTx/>
                <a:uFillTx/>
                <a:latin typeface="Arial"/>
                <a:ea typeface="ＭＳ Ｐゴシック"/>
                <a:cs typeface="ＭＳ Ｐゴシック"/>
              </a:rPr>
              <a:t>(coming soon)</a:t>
            </a:r>
            <a:endParaRPr kumimoji="0" lang="en-US" sz="1800" b="0" i="1"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1358930" y="1230717"/>
            <a:ext cx="9418798" cy="5457023"/>
          </a:xfrm>
          <a:prstGeom prst="rect">
            <a:avLst/>
          </a:prstGeom>
        </p:spPr>
      </p:pic>
    </p:spTree>
    <p:extLst>
      <p:ext uri="{BB962C8B-B14F-4D97-AF65-F5344CB8AC3E}">
        <p14:creationId xmlns:p14="http://schemas.microsoft.com/office/powerpoint/2010/main" val="254009625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What is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1133855" y="1535487"/>
            <a:ext cx="9985249" cy="4970759"/>
          </a:xfrm>
          <a:prstGeom prst="rect">
            <a:avLst/>
          </a:prstGeom>
        </p:spPr>
      </p:pic>
    </p:spTree>
    <p:extLst>
      <p:ext uri="{BB962C8B-B14F-4D97-AF65-F5344CB8AC3E}">
        <p14:creationId xmlns:p14="http://schemas.microsoft.com/office/powerpoint/2010/main" val="336865346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TypeScript is a superset of JavaScript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1560575" y="1283598"/>
            <a:ext cx="9046465" cy="5372962"/>
          </a:xfrm>
          <a:prstGeom prst="rect">
            <a:avLst/>
          </a:prstGeom>
        </p:spPr>
      </p:pic>
    </p:spTree>
    <p:extLst>
      <p:ext uri="{BB962C8B-B14F-4D97-AF65-F5344CB8AC3E}">
        <p14:creationId xmlns:p14="http://schemas.microsoft.com/office/powerpoint/2010/main" val="312230669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8" name="TextBox 7">
            <a:extLst>
              <a:ext uri="{FF2B5EF4-FFF2-40B4-BE49-F238E27FC236}">
                <a16:creationId xmlns:a16="http://schemas.microsoft.com/office/drawing/2014/main" id="{6D899C76-EEF6-456E-BC8D-6CEC96C82D3C}"/>
              </a:ext>
            </a:extLst>
          </p:cNvPr>
          <p:cNvSpPr txBox="1"/>
          <p:nvPr/>
        </p:nvSpPr>
        <p:spPr>
          <a:xfrm>
            <a:off x="1755648" y="2255520"/>
            <a:ext cx="8473440" cy="3584448"/>
          </a:xfrm>
          <a:prstGeom prst="rect">
            <a:avLst/>
          </a:prstGeom>
          <a:noFill/>
          <a:effectLst/>
        </p:spPr>
        <p:txBody>
          <a:bodyPr wrap="square" lIns="0" tIns="0" rIns="0" bIns="0" rtlCol="0">
            <a:noAutofit/>
          </a:bodyPr>
          <a:lstStyle/>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ea typeface="+mn-ea"/>
                <a:cs typeface="+mn-cs"/>
              </a:rPr>
              <a:t> TypeScript adds </a:t>
            </a:r>
            <a:r>
              <a:rPr lang="en-US" sz="2800" dirty="0">
                <a:solidFill>
                  <a:schemeClr val="bg1"/>
                </a:solidFill>
                <a:highlight>
                  <a:srgbClr val="E0F4FE"/>
                </a:highlight>
                <a:ea typeface="+mn-ea"/>
                <a:cs typeface="+mn-cs"/>
              </a:rPr>
              <a:t> </a:t>
            </a:r>
            <a:r>
              <a:rPr lang="en-US" sz="2800" dirty="0">
                <a:solidFill>
                  <a:schemeClr val="bg1">
                    <a:lumMod val="75000"/>
                    <a:lumOff val="25000"/>
                  </a:schemeClr>
                </a:solidFill>
                <a:highlight>
                  <a:srgbClr val="E0F4FE"/>
                </a:highlight>
                <a:ea typeface="+mn-ea"/>
                <a:cs typeface="+mn-cs"/>
              </a:rPr>
              <a:t>type</a:t>
            </a:r>
            <a:r>
              <a:rPr lang="en-US" sz="2800" dirty="0">
                <a:solidFill>
                  <a:schemeClr val="bg1"/>
                </a:solidFill>
                <a:highlight>
                  <a:srgbClr val="E0F4FE"/>
                </a:highlight>
                <a:ea typeface="+mn-ea"/>
                <a:cs typeface="+mn-cs"/>
              </a:rPr>
              <a:t> </a:t>
            </a:r>
            <a:r>
              <a:rPr lang="en-US" sz="2800" dirty="0">
                <a:ea typeface="+mn-ea"/>
                <a:cs typeface="+mn-cs"/>
              </a:rPr>
              <a:t> support to JavaScript</a:t>
            </a:r>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p:txBody>
      </p:sp>
    </p:spTree>
    <p:extLst>
      <p:ext uri="{BB962C8B-B14F-4D97-AF65-F5344CB8AC3E}">
        <p14:creationId xmlns:p14="http://schemas.microsoft.com/office/powerpoint/2010/main" val="23417631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5" name="Picture 4">
            <a:extLst>
              <a:ext uri="{FF2B5EF4-FFF2-40B4-BE49-F238E27FC236}">
                <a16:creationId xmlns:a16="http://schemas.microsoft.com/office/drawing/2014/main" id="{9FD7E7F0-D895-44B4-80B7-24C38AF0BCDE}"/>
              </a:ext>
            </a:extLst>
          </p:cNvPr>
          <p:cNvPicPr>
            <a:picLocks noChangeAspect="1"/>
          </p:cNvPicPr>
          <p:nvPr/>
        </p:nvPicPr>
        <p:blipFill>
          <a:blip r:embed="rId3"/>
          <a:stretch>
            <a:fillRect/>
          </a:stretch>
        </p:blipFill>
        <p:spPr>
          <a:xfrm>
            <a:off x="124981" y="1831488"/>
            <a:ext cx="11954733" cy="3593952"/>
          </a:xfrm>
          <a:prstGeom prst="rect">
            <a:avLst/>
          </a:prstGeom>
        </p:spPr>
      </p:pic>
    </p:spTree>
    <p:extLst>
      <p:ext uri="{BB962C8B-B14F-4D97-AF65-F5344CB8AC3E}">
        <p14:creationId xmlns:p14="http://schemas.microsoft.com/office/powerpoint/2010/main" val="2646741728"/>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0C0D75C2-D9DF-8C49-86F8-F2DC66D89890}" vid="{2BE2C959-104A-BF4C-8198-B233A7335970}"/>
    </a:ext>
  </a:extLst>
</a:theme>
</file>

<file path=ppt/theme/theme2.xml><?xml version="1.0" encoding="utf-8"?>
<a:theme xmlns:a="http://schemas.openxmlformats.org/drawingml/2006/main" name="1_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1" id="{61FCEBFF-84BC-8540-8610-C4A30E73AA89}" vid="{1627B68A-C79D-0A4A-A945-0EC6DA04BD5D}"/>
    </a:ext>
  </a:extLst>
</a:theme>
</file>

<file path=ppt/theme/theme3.xml><?xml version="1.0" encoding="utf-8"?>
<a:theme xmlns:a="http://schemas.openxmlformats.org/drawingml/2006/main" name="2_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1" id="{61FCEBFF-84BC-8540-8610-C4A30E73AA89}" vid="{1627B68A-C79D-0A4A-A945-0EC6DA04BD5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mso-contentType ?>
<FormTemplates xmlns="http://schemas.microsoft.com/sharepoint/v3/contenttype/forms">
  <Display>DocumentLibraryForm</Display>
  <Edit>DocumentLibraryForm</Edit>
  <New>DocumentLibraryForm</New>
</FormTemplates>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10.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1.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2.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13.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4.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15.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16.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7.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8.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19.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0.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21.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22.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23.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24.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25.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26.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27.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28.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9.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30.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31.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2.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33.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5.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36.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7.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38.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9.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4.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40.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41.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42.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3.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4.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5.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46.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47.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8.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9.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0.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5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5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53.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microsoft.com/sharepoint/v3"/>
    <ds:schemaRef ds:uri="http://www.w3.org/XML/1998/namespace"/>
  </ds:schemaRefs>
</ds:datastoreItem>
</file>

<file path=customXml/itemProps54.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5.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6.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57.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8.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59.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6.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6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61.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62.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63.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4.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65.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6.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68.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8.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9.xml><?xml version="1.0" encoding="utf-8"?>
<ds:datastoreItem xmlns:ds="http://schemas.openxmlformats.org/officeDocument/2006/customXml" ds:itemID="{DE4ACD9E-0233-451D-890D-5732E05DB574}">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Esri_Corporate_Template-Dark-1</Template>
  <TotalTime>0</TotalTime>
  <Words>1473</Words>
  <Application>Microsoft Office PowerPoint</Application>
  <PresentationFormat>Widescreen</PresentationFormat>
  <Paragraphs>275</Paragraphs>
  <Slides>41</Slides>
  <Notes>41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41</vt:i4>
      </vt:variant>
    </vt:vector>
  </HeadingPairs>
  <TitlesOfParts>
    <vt:vector size="53" baseType="lpstr">
      <vt:lpstr>ＭＳ Ｐゴシック</vt:lpstr>
      <vt:lpstr>Arial</vt:lpstr>
      <vt:lpstr>Avenir LT Std 35 Light</vt:lpstr>
      <vt:lpstr>Avenir LT Std 55 Roman</vt:lpstr>
      <vt:lpstr>Avenir Next</vt:lpstr>
      <vt:lpstr>Calibri</vt:lpstr>
      <vt:lpstr>Courier</vt:lpstr>
      <vt:lpstr>Courier New</vt:lpstr>
      <vt:lpstr>Lucida Grande</vt:lpstr>
      <vt:lpstr>Esri_Corporate_Template-Dark</vt:lpstr>
      <vt:lpstr>1_Esri_Corporate_Template-Dark</vt:lpstr>
      <vt:lpstr>2_Esri_Corporate_Template-Dark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2017-01-07T00:18:41Z</dcterms:created>
  <dcterms:modified xsi:type="dcterms:W3CDTF">2018-09-27T18:31:01Z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